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Lst>
  <p:sldSz cy="5143500" cx="9144000"/>
  <p:notesSz cx="6858000" cy="9144000"/>
  <p:embeddedFontLst>
    <p:embeddedFont>
      <p:font typeface="Raleway"/>
      <p:regular r:id="rId43"/>
      <p:bold r:id="rId44"/>
      <p:italic r:id="rId45"/>
      <p:boldItalic r:id="rId46"/>
    </p:embeddedFont>
    <p:embeddedFont>
      <p:font typeface="Raleway ExtraBold"/>
      <p:bold r:id="rId47"/>
      <p:boldItalic r:id="rId48"/>
    </p:embeddedFont>
    <p:embeddedFont>
      <p:font typeface="Roboto"/>
      <p:regular r:id="rId49"/>
      <p:bold r:id="rId50"/>
      <p:italic r:id="rId51"/>
      <p:boldItalic r:id="rId52"/>
    </p:embeddedFont>
    <p:embeddedFont>
      <p:font typeface="Lato"/>
      <p:regular r:id="rId53"/>
      <p:bold r:id="rId54"/>
      <p:italic r:id="rId55"/>
      <p:boldItalic r:id="rId56"/>
    </p:embeddedFont>
    <p:embeddedFont>
      <p:font typeface="Lato Black"/>
      <p:bold r:id="rId57"/>
      <p:boldItalic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2B86C3A-6DA6-4F34-B6BF-216AD7F44F7C}">
  <a:tblStyle styleId="{02B86C3A-6DA6-4F34-B6BF-216AD7F44F7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font" Target="fonts/Raleway-bold.fntdata"/><Relationship Id="rId43" Type="http://schemas.openxmlformats.org/officeDocument/2006/relationships/font" Target="fonts/Raleway-regular.fntdata"/><Relationship Id="rId46" Type="http://schemas.openxmlformats.org/officeDocument/2006/relationships/font" Target="fonts/Raleway-boldItalic.fntdata"/><Relationship Id="rId45" Type="http://schemas.openxmlformats.org/officeDocument/2006/relationships/font" Target="fonts/Raleway-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RalewayExtraBold-boldItalic.fntdata"/><Relationship Id="rId47" Type="http://schemas.openxmlformats.org/officeDocument/2006/relationships/font" Target="fonts/RalewayExtraBold-bold.fntdata"/><Relationship Id="rId49" Type="http://schemas.openxmlformats.org/officeDocument/2006/relationships/font" Target="fonts/Roboto-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italic.fntdata"/><Relationship Id="rId50" Type="http://schemas.openxmlformats.org/officeDocument/2006/relationships/font" Target="fonts/Roboto-bold.fntdata"/><Relationship Id="rId53" Type="http://schemas.openxmlformats.org/officeDocument/2006/relationships/font" Target="fonts/Lato-regular.fntdata"/><Relationship Id="rId52" Type="http://schemas.openxmlformats.org/officeDocument/2006/relationships/font" Target="fonts/Roboto-boldItalic.fntdata"/><Relationship Id="rId11" Type="http://schemas.openxmlformats.org/officeDocument/2006/relationships/slide" Target="slides/slide5.xml"/><Relationship Id="rId55" Type="http://schemas.openxmlformats.org/officeDocument/2006/relationships/font" Target="fonts/Lato-italic.fntdata"/><Relationship Id="rId10" Type="http://schemas.openxmlformats.org/officeDocument/2006/relationships/slide" Target="slides/slide4.xml"/><Relationship Id="rId54" Type="http://schemas.openxmlformats.org/officeDocument/2006/relationships/font" Target="fonts/Lato-bold.fntdata"/><Relationship Id="rId13" Type="http://schemas.openxmlformats.org/officeDocument/2006/relationships/slide" Target="slides/slide7.xml"/><Relationship Id="rId57" Type="http://schemas.openxmlformats.org/officeDocument/2006/relationships/font" Target="fonts/LatoBlack-bold.fntdata"/><Relationship Id="rId12" Type="http://schemas.openxmlformats.org/officeDocument/2006/relationships/slide" Target="slides/slide6.xml"/><Relationship Id="rId56" Type="http://schemas.openxmlformats.org/officeDocument/2006/relationships/font" Target="fonts/Lato-boldItalic.fntdata"/><Relationship Id="rId15" Type="http://schemas.openxmlformats.org/officeDocument/2006/relationships/slide" Target="slides/slide9.xml"/><Relationship Id="rId14" Type="http://schemas.openxmlformats.org/officeDocument/2006/relationships/slide" Target="slides/slide8.xml"/><Relationship Id="rId58" Type="http://schemas.openxmlformats.org/officeDocument/2006/relationships/font" Target="fonts/LatoBlack-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13.png>
</file>

<file path=ppt/media/image14.jpg>
</file>

<file path=ppt/media/image15.png>
</file>

<file path=ppt/media/image16.png>
</file>

<file path=ppt/media/image17.jpg>
</file>

<file path=ppt/media/image18.jpg>
</file>

<file path=ppt/media/image19.jp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3.jpg>
</file>

<file path=ppt/media/image30.jpg>
</file>

<file path=ppt/media/image31.png>
</file>

<file path=ppt/media/image32.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[afternoon], everyone! I hope you're all doing well. My name is [Your Name], and I'm excited to be here today to walk you through our project, the "Robotic Vacuum Cleaner," under the guidance of Professor Veeresh Deshpande. Along with me, are Arya Agarwal, Sumit Londhe, and Yabaji Pratik Sanjay. Today, we're going to explore the fascinating world of robotic vacuum cleaners. Let's dive in!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6ad1535b85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6ad1535b85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6ad1535b85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6ad1535b85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bf98a52d3b_1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bf98a52d3b_1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bf98a52d3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bf98a52d3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bf98a52d3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bf98a52d3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bf98a52d3b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2bf98a52d3b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//Explain point wise</a:t>
            </a:r>
            <a:endParaRPr/>
          </a:p>
          <a:p>
            <a:pPr indent="-317500" lvl="0" marL="457200" rtl="0" algn="l">
              <a:spcBef>
                <a:spcPts val="0"/>
              </a:spcBef>
              <a:spcAft>
                <a:spcPts val="0"/>
              </a:spcAft>
              <a:buSzPts val="1400"/>
              <a:buAutoNum type="arabicPeriod"/>
            </a:pPr>
            <a:r>
              <a:rPr lang="en"/>
              <a:t>Research Breakdown: Breaking down the project into manageable tasks and subtasks, we considered timelines, resource availability, and dependencies. This approach facilitated effective organization through tools like Gantt charts.</a:t>
            </a:r>
            <a:endParaRPr/>
          </a:p>
          <a:p>
            <a:pPr indent="-317500" lvl="0" marL="457200" rtl="0" algn="l">
              <a:spcBef>
                <a:spcPts val="0"/>
              </a:spcBef>
              <a:spcAft>
                <a:spcPts val="0"/>
              </a:spcAft>
              <a:buSzPts val="1400"/>
              <a:buAutoNum type="arabicPeriod"/>
            </a:pPr>
            <a:r>
              <a:rPr lang="en"/>
              <a:t>Segmented Development: To maximize efficiency, we segmented the process into mechanical, electrical, and software subsystems, assigning tasks based on the team's skills and interests.</a:t>
            </a:r>
            <a:endParaRPr/>
          </a:p>
          <a:p>
            <a:pPr indent="0" lvl="0" marL="45720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b5a8506a2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2b5a8506a2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Now that we've dissected the challenges, let's unravel our ingenious solution and the intricate technical specifications that make it a game-changer. Imagine a vacuum cleaner not confined to mere suction but equipped with features that elevate it to a sophisticated home maintenance assistant.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bf6ee1a8b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2bf6ee1a8b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Here's our journey, step by step:</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1. **Research and Learning:** We started by studying existing robotic vacuum cleaners to understand how they work.</a:t>
            </a:r>
            <a:endParaRPr/>
          </a:p>
          <a:p>
            <a:pPr indent="0" lvl="0" marL="0" rtl="0" algn="l">
              <a:spcBef>
                <a:spcPts val="0"/>
              </a:spcBef>
              <a:spcAft>
                <a:spcPts val="0"/>
              </a:spcAft>
              <a:buClr>
                <a:schemeClr val="dk1"/>
              </a:buClr>
              <a:buSzPts val="1100"/>
              <a:buFont typeface="Arial"/>
              <a:buNone/>
            </a:pPr>
            <a:r>
              <a:rPr lang="en"/>
              <a:t>2. **Breaking Down the Project:** We then divided the project into smaller tasks, thinking about timelines, resources, and what we needed.</a:t>
            </a:r>
            <a:endParaRPr/>
          </a:p>
          <a:p>
            <a:pPr indent="0" lvl="0" marL="0" rtl="0" algn="l">
              <a:spcBef>
                <a:spcPts val="0"/>
              </a:spcBef>
              <a:spcAft>
                <a:spcPts val="0"/>
              </a:spcAft>
              <a:buClr>
                <a:schemeClr val="dk1"/>
              </a:buClr>
              <a:buSzPts val="1100"/>
              <a:buFont typeface="Arial"/>
              <a:buNone/>
            </a:pPr>
            <a:r>
              <a:rPr lang="en"/>
              <a:t>3. **Dividing into Teams:** We split the work into three parts - one for the physical parts, one for the electrical stuff, and one for the software. This way, everyone worked on what they were good at.</a:t>
            </a:r>
            <a:endParaRPr/>
          </a:p>
          <a:p>
            <a:pPr indent="0" lvl="0" marL="0" rtl="0" algn="l">
              <a:spcBef>
                <a:spcPts val="0"/>
              </a:spcBef>
              <a:spcAft>
                <a:spcPts val="0"/>
              </a:spcAft>
              <a:buClr>
                <a:schemeClr val="dk1"/>
              </a:buClr>
              <a:buSzPts val="1100"/>
              <a:buFont typeface="Arial"/>
              <a:buNone/>
            </a:pPr>
            <a:r>
              <a:rPr lang="en"/>
              <a:t>4. **Choosing the Right Parts:** We picked the best-quality parts that weren't too expensive, making sure they were available and worked well together.</a:t>
            </a:r>
            <a:endParaRPr/>
          </a:p>
          <a:p>
            <a:pPr indent="0" lvl="0" marL="0" rtl="0" algn="l">
              <a:spcBef>
                <a:spcPts val="0"/>
              </a:spcBef>
              <a:spcAft>
                <a:spcPts val="0"/>
              </a:spcAft>
              <a:buClr>
                <a:schemeClr val="dk1"/>
              </a:buClr>
              <a:buSzPts val="1100"/>
              <a:buFont typeface="Arial"/>
              <a:buNone/>
            </a:pPr>
            <a:r>
              <a:rPr lang="en"/>
              <a:t>5. **Making a Prototype:** Using special computer programs, we made a rough design of our vacuum cleaner to see how everything fits together.</a:t>
            </a:r>
            <a:endParaRPr/>
          </a:p>
          <a:p>
            <a:pPr indent="0" lvl="0" marL="0" rtl="0" algn="l">
              <a:spcBef>
                <a:spcPts val="0"/>
              </a:spcBef>
              <a:spcAft>
                <a:spcPts val="0"/>
              </a:spcAft>
              <a:buClr>
                <a:schemeClr val="dk1"/>
              </a:buClr>
              <a:buSzPts val="1100"/>
              <a:buFont typeface="Arial"/>
              <a:buNone/>
            </a:pPr>
            <a:r>
              <a:rPr lang="en"/>
              <a:t>6. **Putting it Together and Testing:** We built the actual vacuum cleaner with all its parts and tested it a lot to see if it works well.</a:t>
            </a:r>
            <a:endParaRPr/>
          </a:p>
          <a:p>
            <a:pPr indent="0" lvl="0" marL="0" rtl="0" algn="l">
              <a:spcBef>
                <a:spcPts val="0"/>
              </a:spcBef>
              <a:spcAft>
                <a:spcPts val="0"/>
              </a:spcAft>
              <a:buClr>
                <a:schemeClr val="dk1"/>
              </a:buClr>
              <a:buSzPts val="1100"/>
              <a:buFont typeface="Arial"/>
              <a:buNone/>
            </a:pPr>
            <a:r>
              <a:rPr lang="en"/>
              <a:t>7. **Making it Better:** Based on our tests, we made changes to the design to make it work even better. This is called optimization.</a:t>
            </a:r>
            <a:endParaRPr/>
          </a:p>
          <a:p>
            <a:pPr indent="0" lvl="0" marL="0" rtl="0" algn="l">
              <a:spcBef>
                <a:spcPts val="0"/>
              </a:spcBef>
              <a:spcAft>
                <a:spcPts val="0"/>
              </a:spcAft>
              <a:buClr>
                <a:schemeClr val="dk1"/>
              </a:buClr>
              <a:buSzPts val="1100"/>
              <a:buFont typeface="Arial"/>
              <a:buNone/>
            </a:pPr>
            <a:r>
              <a:rPr lang="en"/>
              <a:t>8. **Writing Everything Down and Getting Ready to Show:** We wrote down every single thing we did - how we designed it, the tests we did, and everything. We also got ready to show it to other people in presentations and demos.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Our journey is more than just a bunch of tasks. It shows how we worked together in a planned way to make our project a success.</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bf98a52d3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bf98a52d3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6ad1535b85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6ad1535b85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500">
              <a:solidFill>
                <a:srgbClr val="D1D5DB"/>
              </a:solidFill>
              <a:highlight>
                <a:srgbClr val="343541"/>
              </a:highlight>
              <a:latin typeface="Roboto"/>
              <a:ea typeface="Roboto"/>
              <a:cs typeface="Roboto"/>
              <a:sym typeface="Roboto"/>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bf98a52d3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bf98a52d3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bf98a52d3b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bf98a52d3b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bf98a52d3b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2bf98a52d3b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2bf98a52d3b_2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2bf98a52d3b_2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bf98a52d3b_2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bf98a52d3b_2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6ad1535b85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26ad1535b85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26ad1535b85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26ad1535b85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bf98a52d3b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2bf98a52d3b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2b5a8507fb8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2b5a8507fb8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//speaker says</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2bf98a52d3b_2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2bf98a52d3b_2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6ad1535b85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6ad1535b85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2bf98a52d3b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2bf98a52d3b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//speaker says</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2bf98a52d3b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2bf98a52d3b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Choosing the right motor is critical, and our decision-making process involved weighing the benefits of two contenders: the N20 Micro Gear 12V 100RPM DC Motor and the NEMA17 Stepper Motor–D-Type Shaft. The N20 Micro Gear Motor, a cost-effective choice, stands out for its efficiency and high torque - ideal for powering small robots. On the other hand, the NEMA17 Stepper Motor, while potentially less power-efficient at higher speeds, boasts a higher holding torque of 4.2 kg-cm, crucial for maintaining positions. Our decision wasn't just about efficiency; it was about ensuring the right balance for our specific application.</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2bf98a52d3b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2bf98a52d3b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2bf98a52d3b_1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2bf98a52d3b_1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2b61c22a0c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2b61c22a0c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374151"/>
                </a:solidFill>
                <a:highlight>
                  <a:srgbClr val="FFFFFF"/>
                </a:highlight>
              </a:rPr>
              <a:t>Now I'll talk about the methodology we'll be using for our project</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This flow chart illustrates the workflow of our  project</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We begin with collaborative brainstorming, which involves exploring available resources and products, as well as conducting research and literature surveys on the designs and functionalities of models available in the market</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"Next, we divide our process into subtasks based on mechanical, electrical, algorithm, and app development.</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In our mechanical phase, we'll define dimensions and weight based on specifications and design a CAD model for visualization. Electrical tasks involve selecting components, designing circuit schematics, and integrating a WiFi module. Algorithm work focuses on path planning and optimization. As for app development, our initial task is to learn Flutter and become familiar with it to create our app. Then we will make a prototype model from wood and </a:t>
            </a:r>
            <a:r>
              <a:rPr lang="en" sz="1200">
                <a:solidFill>
                  <a:srgbClr val="374151"/>
                </a:solidFill>
                <a:latin typeface="Roboto"/>
                <a:ea typeface="Roboto"/>
                <a:cs typeface="Roboto"/>
                <a:sym typeface="Roboto"/>
              </a:rPr>
              <a:t>Assembleing the mechanical and electronic components into a final prototype and conductiterative testing and refinement .</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After a satisfactory number of tests we proceed to fabrication. Then next final testing and then documentation</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a:t>// Also explain </a:t>
            </a:r>
            <a:r>
              <a:rPr lang="en"/>
              <a:t>the chart in little bit detail.</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2bf98a52d3b_1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2bf98a52d3b_1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2b67d70eb5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2b67d70eb5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6ad1535b85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6ad1535b85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6ad1535b85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6ad1535b85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bf98a52d3b_1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bf98a52d3b_1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6ad1535b85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6ad1535b85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374151"/>
                </a:solidFill>
                <a:highlight>
                  <a:srgbClr val="FFFFFF"/>
                </a:highlight>
              </a:rPr>
              <a:t>Now I'll talk about the methodology we'll be using for our project</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This flow chart illustrates the workflow of our  project</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We begin with collaborative brainstorming, which involves exploring available resources and products, as well as conducting research and literature surveys on the designs and functionalities of models available in the market</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"Next, we divide our process into subtasks based on mechanical, electrical, algorithm, and app development.</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In our mechanical phase, we'll define dimensions and weight based on specifications and design a CAD model for visualization. Electrical tasks involve selecting components, designing circuit schematics, and integrating a WiFi module. Algorithm work focuses on path planning and optimization. As for app development, our initial task is to learn Flutter and become familiar with it to create our app. Then we will make a prototype model from wood and Assembleing the mechanical and electronic components into a final prototype and conductiterative testing and refinement .</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After a satisfactory number of tests we proceed to fabrication. Then next final testing and then documentation</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a:t>// Also explain the chart in little bit detail.</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6ad1535b8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6ad1535b8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bf98a52d3b_1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bf98a52d3b_1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1600"/>
              </a:spcBef>
              <a:spcAft>
                <a:spcPts val="0"/>
              </a:spcAft>
              <a:buClr>
                <a:schemeClr val="lt1"/>
              </a:buClr>
              <a:buSzPts val="1100"/>
              <a:buChar char="○"/>
              <a:defRPr>
                <a:solidFill>
                  <a:schemeClr val="lt1"/>
                </a:solidFill>
              </a:defRPr>
            </a:lvl2pPr>
            <a:lvl3pPr indent="-298450" lvl="2" marL="1371600" rtl="0">
              <a:spcBef>
                <a:spcPts val="1600"/>
              </a:spcBef>
              <a:spcAft>
                <a:spcPts val="0"/>
              </a:spcAft>
              <a:buClr>
                <a:schemeClr val="lt1"/>
              </a:buClr>
              <a:buSzPts val="1100"/>
              <a:buChar char="■"/>
              <a:defRPr>
                <a:solidFill>
                  <a:schemeClr val="lt1"/>
                </a:solidFill>
              </a:defRPr>
            </a:lvl3pPr>
            <a:lvl4pPr indent="-298450" lvl="3" marL="1828800" rtl="0">
              <a:spcBef>
                <a:spcPts val="1600"/>
              </a:spcBef>
              <a:spcAft>
                <a:spcPts val="0"/>
              </a:spcAft>
              <a:buClr>
                <a:schemeClr val="lt1"/>
              </a:buClr>
              <a:buSzPts val="1100"/>
              <a:buChar char="●"/>
              <a:defRPr>
                <a:solidFill>
                  <a:schemeClr val="lt1"/>
                </a:solidFill>
              </a:defRPr>
            </a:lvl4pPr>
            <a:lvl5pPr indent="-298450" lvl="4" marL="2286000" rtl="0">
              <a:spcBef>
                <a:spcPts val="1600"/>
              </a:spcBef>
              <a:spcAft>
                <a:spcPts val="0"/>
              </a:spcAft>
              <a:buClr>
                <a:schemeClr val="lt1"/>
              </a:buClr>
              <a:buSzPts val="1100"/>
              <a:buChar char="○"/>
              <a:defRPr>
                <a:solidFill>
                  <a:schemeClr val="lt1"/>
                </a:solidFill>
              </a:defRPr>
            </a:lvl5pPr>
            <a:lvl6pPr indent="-298450" lvl="5" marL="2743200" rtl="0">
              <a:spcBef>
                <a:spcPts val="1600"/>
              </a:spcBef>
              <a:spcAft>
                <a:spcPts val="0"/>
              </a:spcAft>
              <a:buClr>
                <a:schemeClr val="lt1"/>
              </a:buClr>
              <a:buSzPts val="1100"/>
              <a:buChar char="■"/>
              <a:defRPr>
                <a:solidFill>
                  <a:schemeClr val="lt1"/>
                </a:solidFill>
              </a:defRPr>
            </a:lvl6pPr>
            <a:lvl7pPr indent="-298450" lvl="6" marL="3200400" rtl="0">
              <a:spcBef>
                <a:spcPts val="1600"/>
              </a:spcBef>
              <a:spcAft>
                <a:spcPts val="0"/>
              </a:spcAft>
              <a:buClr>
                <a:schemeClr val="lt1"/>
              </a:buClr>
              <a:buSzPts val="1100"/>
              <a:buChar char="●"/>
              <a:defRPr>
                <a:solidFill>
                  <a:schemeClr val="lt1"/>
                </a:solidFill>
              </a:defRPr>
            </a:lvl7pPr>
            <a:lvl8pPr indent="-298450" lvl="7" marL="3657600" rtl="0">
              <a:spcBef>
                <a:spcPts val="1600"/>
              </a:spcBef>
              <a:spcAft>
                <a:spcPts val="0"/>
              </a:spcAft>
              <a:buClr>
                <a:schemeClr val="lt1"/>
              </a:buClr>
              <a:buSzPts val="1100"/>
              <a:buChar char="○"/>
              <a:defRPr>
                <a:solidFill>
                  <a:schemeClr val="lt1"/>
                </a:solidFill>
              </a:defRPr>
            </a:lvl8pPr>
            <a:lvl9pPr indent="-298450" lvl="8" marL="4114800" rtl="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108" y="1313285"/>
            <a:ext cx="3459716" cy="2670463"/>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273" y="1401826"/>
            <a:ext cx="3268500" cy="18129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800"/>
              <a:buFont typeface="Raleway"/>
              <a:buNone/>
              <a:defRPr b="1" sz="2800">
                <a:latin typeface="Raleway"/>
                <a:ea typeface="Raleway"/>
                <a:cs typeface="Raleway"/>
                <a:sym typeface="Raleway"/>
              </a:defRPr>
            </a:lvl1pPr>
            <a:lvl2pPr lvl="1" rtl="0">
              <a:spcBef>
                <a:spcPts val="0"/>
              </a:spcBef>
              <a:spcAft>
                <a:spcPts val="0"/>
              </a:spcAft>
              <a:buSzPts val="2800"/>
              <a:buFont typeface="Raleway"/>
              <a:buNone/>
              <a:defRPr b="1" sz="2800">
                <a:latin typeface="Raleway"/>
                <a:ea typeface="Raleway"/>
                <a:cs typeface="Raleway"/>
                <a:sym typeface="Raleway"/>
              </a:defRPr>
            </a:lvl2pPr>
            <a:lvl3pPr lvl="2" rtl="0">
              <a:spcBef>
                <a:spcPts val="0"/>
              </a:spcBef>
              <a:spcAft>
                <a:spcPts val="0"/>
              </a:spcAft>
              <a:buSzPts val="2800"/>
              <a:buFont typeface="Raleway"/>
              <a:buNone/>
              <a:defRPr b="1" sz="2800">
                <a:latin typeface="Raleway"/>
                <a:ea typeface="Raleway"/>
                <a:cs typeface="Raleway"/>
                <a:sym typeface="Raleway"/>
              </a:defRPr>
            </a:lvl3pPr>
            <a:lvl4pPr lvl="3" rtl="0">
              <a:spcBef>
                <a:spcPts val="0"/>
              </a:spcBef>
              <a:spcAft>
                <a:spcPts val="0"/>
              </a:spcAft>
              <a:buSzPts val="2800"/>
              <a:buFont typeface="Raleway"/>
              <a:buNone/>
              <a:defRPr b="1" sz="2800">
                <a:latin typeface="Raleway"/>
                <a:ea typeface="Raleway"/>
                <a:cs typeface="Raleway"/>
                <a:sym typeface="Raleway"/>
              </a:defRPr>
            </a:lvl4pPr>
            <a:lvl5pPr lvl="4" rtl="0">
              <a:spcBef>
                <a:spcPts val="0"/>
              </a:spcBef>
              <a:spcAft>
                <a:spcPts val="0"/>
              </a:spcAft>
              <a:buSzPts val="2800"/>
              <a:buFont typeface="Raleway"/>
              <a:buNone/>
              <a:defRPr b="1" sz="2800">
                <a:latin typeface="Raleway"/>
                <a:ea typeface="Raleway"/>
                <a:cs typeface="Raleway"/>
                <a:sym typeface="Raleway"/>
              </a:defRPr>
            </a:lvl5pPr>
            <a:lvl6pPr lvl="5" rtl="0">
              <a:spcBef>
                <a:spcPts val="0"/>
              </a:spcBef>
              <a:spcAft>
                <a:spcPts val="0"/>
              </a:spcAft>
              <a:buSzPts val="2800"/>
              <a:buFont typeface="Raleway"/>
              <a:buNone/>
              <a:defRPr b="1" sz="2800">
                <a:latin typeface="Raleway"/>
                <a:ea typeface="Raleway"/>
                <a:cs typeface="Raleway"/>
                <a:sym typeface="Raleway"/>
              </a:defRPr>
            </a:lvl6pPr>
            <a:lvl7pPr lvl="6" rtl="0">
              <a:spcBef>
                <a:spcPts val="0"/>
              </a:spcBef>
              <a:spcAft>
                <a:spcPts val="0"/>
              </a:spcAft>
              <a:buSzPts val="2800"/>
              <a:buFont typeface="Raleway"/>
              <a:buNone/>
              <a:defRPr b="1" sz="2800">
                <a:latin typeface="Raleway"/>
                <a:ea typeface="Raleway"/>
                <a:cs typeface="Raleway"/>
                <a:sym typeface="Raleway"/>
              </a:defRPr>
            </a:lvl7pPr>
            <a:lvl8pPr lvl="7" rtl="0">
              <a:spcBef>
                <a:spcPts val="0"/>
              </a:spcBef>
              <a:spcAft>
                <a:spcPts val="0"/>
              </a:spcAft>
              <a:buSzPts val="2800"/>
              <a:buFont typeface="Raleway"/>
              <a:buNone/>
              <a:defRPr b="1" sz="2800">
                <a:latin typeface="Raleway"/>
                <a:ea typeface="Raleway"/>
                <a:cs typeface="Raleway"/>
                <a:sym typeface="Raleway"/>
              </a:defRPr>
            </a:lvl8pPr>
            <a:lvl9pPr lvl="8" rtl="0">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0.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0.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7.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6.jpg"/><Relationship Id="rId4" Type="http://schemas.openxmlformats.org/officeDocument/2006/relationships/image" Target="../media/image17.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11.jpg"/><Relationship Id="rId4" Type="http://schemas.openxmlformats.org/officeDocument/2006/relationships/image" Target="../media/image14.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20.jpg"/><Relationship Id="rId4" Type="http://schemas.openxmlformats.org/officeDocument/2006/relationships/image" Target="../media/image19.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 Id="rId3" Type="http://schemas.openxmlformats.org/officeDocument/2006/relationships/image" Target="../media/image18.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29.jpg"/><Relationship Id="rId4" Type="http://schemas.openxmlformats.org/officeDocument/2006/relationships/image" Target="../media/image2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1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 Id="rId3" Type="http://schemas.openxmlformats.org/officeDocument/2006/relationships/image" Target="../media/image27.png"/><Relationship Id="rId4" Type="http://schemas.openxmlformats.org/officeDocument/2006/relationships/image" Target="../media/image24.png"/><Relationship Id="rId5" Type="http://schemas.openxmlformats.org/officeDocument/2006/relationships/image" Target="../media/image2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2.xml"/><Relationship Id="rId3" Type="http://schemas.openxmlformats.org/officeDocument/2006/relationships/image" Target="../media/image2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2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7"/>
          <p:cNvSpPr txBox="1"/>
          <p:nvPr>
            <p:ph type="ctrTitle"/>
          </p:nvPr>
        </p:nvSpPr>
        <p:spPr>
          <a:xfrm>
            <a:off x="227650" y="1322450"/>
            <a:ext cx="4702500" cy="14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Robotic </a:t>
            </a:r>
            <a:endParaRPr/>
          </a:p>
          <a:p>
            <a:pPr indent="0" lvl="0" marL="0" rtl="0" algn="l">
              <a:spcBef>
                <a:spcPts val="0"/>
              </a:spcBef>
              <a:spcAft>
                <a:spcPts val="0"/>
              </a:spcAft>
              <a:buNone/>
            </a:pPr>
            <a:r>
              <a:rPr lang="en"/>
              <a:t>Vacuum </a:t>
            </a:r>
            <a:r>
              <a:rPr lang="en"/>
              <a:t>Cleaner</a:t>
            </a:r>
            <a:endParaRPr/>
          </a:p>
        </p:txBody>
      </p:sp>
      <p:sp>
        <p:nvSpPr>
          <p:cNvPr id="136" name="Google Shape;136;p17"/>
          <p:cNvSpPr txBox="1"/>
          <p:nvPr>
            <p:ph idx="1" type="subTitle"/>
          </p:nvPr>
        </p:nvSpPr>
        <p:spPr>
          <a:xfrm>
            <a:off x="369925" y="2802950"/>
            <a:ext cx="4147200" cy="167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2"/>
                </a:solidFill>
              </a:rPr>
              <a:t>Guide - Prof. Veeresh Deshpande</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200"/>
              <a:t>Alok Kumar                                                   210070006</a:t>
            </a:r>
            <a:endParaRPr sz="1200"/>
          </a:p>
          <a:p>
            <a:pPr indent="0" lvl="0" marL="0" rtl="0" algn="l">
              <a:spcBef>
                <a:spcPts val="0"/>
              </a:spcBef>
              <a:spcAft>
                <a:spcPts val="0"/>
              </a:spcAft>
              <a:buNone/>
            </a:pPr>
            <a:r>
              <a:rPr lang="en" sz="1200"/>
              <a:t>Arya Agarwal</a:t>
            </a:r>
            <a:r>
              <a:rPr lang="en" sz="1200"/>
              <a:t>                                               210070012</a:t>
            </a:r>
            <a:endParaRPr sz="1200"/>
          </a:p>
          <a:p>
            <a:pPr indent="0" lvl="0" marL="0" rtl="0" algn="l">
              <a:spcBef>
                <a:spcPts val="0"/>
              </a:spcBef>
              <a:spcAft>
                <a:spcPts val="0"/>
              </a:spcAft>
              <a:buNone/>
            </a:pPr>
            <a:r>
              <a:rPr lang="en" sz="1200"/>
              <a:t>Sumit Londhe                                               </a:t>
            </a:r>
            <a:r>
              <a:rPr lang="en" sz="1200"/>
              <a:t>210070089</a:t>
            </a:r>
            <a:endParaRPr sz="1200"/>
          </a:p>
          <a:p>
            <a:pPr indent="0" lvl="0" marL="0" rtl="0" algn="l">
              <a:spcBef>
                <a:spcPts val="0"/>
              </a:spcBef>
              <a:spcAft>
                <a:spcPts val="0"/>
              </a:spcAft>
              <a:buNone/>
            </a:pPr>
            <a:r>
              <a:rPr lang="en" sz="1200"/>
              <a:t>Yabaji Pratik Sanjay                                  </a:t>
            </a:r>
            <a:r>
              <a:rPr lang="en" sz="1200"/>
              <a:t>210070094</a:t>
            </a:r>
            <a:endParaRPr sz="1200"/>
          </a:p>
        </p:txBody>
      </p:sp>
      <p:sp>
        <p:nvSpPr>
          <p:cNvPr id="137" name="Google Shape;137;p17"/>
          <p:cNvSpPr txBox="1"/>
          <p:nvPr>
            <p:ph idx="1" type="subTitle"/>
          </p:nvPr>
        </p:nvSpPr>
        <p:spPr>
          <a:xfrm>
            <a:off x="8090100" y="4712400"/>
            <a:ext cx="1053900" cy="4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MON-02</a:t>
            </a:r>
            <a:endParaRPr sz="1200"/>
          </a:p>
        </p:txBody>
      </p:sp>
      <p:pic>
        <p:nvPicPr>
          <p:cNvPr id="138" name="Google Shape;138;p17"/>
          <p:cNvPicPr preferRelativeResize="0"/>
          <p:nvPr/>
        </p:nvPicPr>
        <p:blipFill>
          <a:blip r:embed="rId3">
            <a:alphaModFix/>
          </a:blip>
          <a:stretch>
            <a:fillRect/>
          </a:stretch>
        </p:blipFill>
        <p:spPr>
          <a:xfrm>
            <a:off x="4756975" y="1194775"/>
            <a:ext cx="3927526" cy="2945626"/>
          </a:xfrm>
          <a:prstGeom prst="rect">
            <a:avLst/>
          </a:prstGeom>
          <a:noFill/>
          <a:ln>
            <a:noFill/>
          </a:ln>
        </p:spPr>
      </p:pic>
      <p:sp>
        <p:nvSpPr>
          <p:cNvPr id="139" name="Google Shape;139;p17"/>
          <p:cNvSpPr txBox="1"/>
          <p:nvPr/>
        </p:nvSpPr>
        <p:spPr>
          <a:xfrm>
            <a:off x="7441300" y="4140400"/>
            <a:ext cx="1243200" cy="17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accent1"/>
                </a:solidFill>
                <a:latin typeface="Lato"/>
                <a:ea typeface="Lato"/>
                <a:cs typeface="Lato"/>
                <a:sym typeface="Lato"/>
              </a:rPr>
              <a:t>Image from pixel.com</a:t>
            </a:r>
            <a:endParaRPr sz="1100">
              <a:solidFill>
                <a:schemeClr val="accent1"/>
              </a:solidFill>
              <a:latin typeface="Lato"/>
              <a:ea typeface="Lato"/>
              <a:cs typeface="Lato"/>
              <a:sym typeface="Lato"/>
            </a:endParaRPr>
          </a:p>
        </p:txBody>
      </p:sp>
      <p:sp>
        <p:nvSpPr>
          <p:cNvPr id="140" name="Google Shape;140;p17"/>
          <p:cNvSpPr txBox="1"/>
          <p:nvPr/>
        </p:nvSpPr>
        <p:spPr>
          <a:xfrm>
            <a:off x="5370700" y="625375"/>
            <a:ext cx="33138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500">
              <a:solidFill>
                <a:srgbClr val="FF9900"/>
              </a:solidFill>
              <a:latin typeface="Lato Black"/>
              <a:ea typeface="Lato Black"/>
              <a:cs typeface="Lato Black"/>
              <a:sym typeface="Lato Black"/>
            </a:endParaRPr>
          </a:p>
        </p:txBody>
      </p:sp>
      <p:sp>
        <p:nvSpPr>
          <p:cNvPr id="141" name="Google Shape;141;p17"/>
          <p:cNvSpPr txBox="1"/>
          <p:nvPr/>
        </p:nvSpPr>
        <p:spPr>
          <a:xfrm>
            <a:off x="383025" y="4486875"/>
            <a:ext cx="3313800" cy="43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
        <p:nvSpPr>
          <p:cNvPr id="142" name="Google Shape;142;p17"/>
          <p:cNvSpPr txBox="1"/>
          <p:nvPr/>
        </p:nvSpPr>
        <p:spPr>
          <a:xfrm>
            <a:off x="361150" y="481525"/>
            <a:ext cx="3313800" cy="56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accent1"/>
                </a:solidFill>
                <a:latin typeface="Raleway ExtraBold"/>
                <a:ea typeface="Raleway ExtraBold"/>
                <a:cs typeface="Raleway ExtraBold"/>
                <a:sym typeface="Raleway ExtraBold"/>
              </a:rPr>
              <a:t>Milestone 2</a:t>
            </a:r>
            <a:endParaRPr sz="2100">
              <a:solidFill>
                <a:schemeClr val="accent1"/>
              </a:solidFill>
              <a:latin typeface="Raleway ExtraBold"/>
              <a:ea typeface="Raleway ExtraBold"/>
              <a:cs typeface="Raleway ExtraBold"/>
              <a:sym typeface="Raleway ExtraBo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pic>
        <p:nvPicPr>
          <p:cNvPr id="213" name="Google Shape;213;p26"/>
          <p:cNvPicPr preferRelativeResize="0"/>
          <p:nvPr/>
        </p:nvPicPr>
        <p:blipFill>
          <a:blip r:embed="rId3">
            <a:alphaModFix/>
          </a:blip>
          <a:stretch>
            <a:fillRect/>
          </a:stretch>
        </p:blipFill>
        <p:spPr>
          <a:xfrm>
            <a:off x="152400" y="152400"/>
            <a:ext cx="4572000" cy="4229100"/>
          </a:xfrm>
          <a:prstGeom prst="rect">
            <a:avLst/>
          </a:prstGeom>
          <a:noFill/>
          <a:ln>
            <a:noFill/>
          </a:ln>
        </p:spPr>
      </p:pic>
      <p:pic>
        <p:nvPicPr>
          <p:cNvPr id="214" name="Google Shape;214;p26"/>
          <p:cNvPicPr preferRelativeResize="0"/>
          <p:nvPr/>
        </p:nvPicPr>
        <p:blipFill>
          <a:blip r:embed="rId4">
            <a:alphaModFix/>
          </a:blip>
          <a:stretch>
            <a:fillRect/>
          </a:stretch>
        </p:blipFill>
        <p:spPr>
          <a:xfrm>
            <a:off x="4537525" y="423238"/>
            <a:ext cx="4457800" cy="3687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7"/>
          <p:cNvSpPr txBox="1"/>
          <p:nvPr/>
        </p:nvSpPr>
        <p:spPr>
          <a:xfrm>
            <a:off x="313150" y="1248675"/>
            <a:ext cx="5200500" cy="35034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Clr>
                <a:schemeClr val="dk2"/>
              </a:buClr>
              <a:buSzPts val="1300"/>
              <a:buFont typeface="Lato"/>
              <a:buChar char="●"/>
            </a:pPr>
            <a:r>
              <a:rPr lang="en" sz="1300">
                <a:solidFill>
                  <a:schemeClr val="dk2"/>
                </a:solidFill>
                <a:latin typeface="Lato"/>
                <a:ea typeface="Lato"/>
                <a:cs typeface="Lato"/>
                <a:sym typeface="Lato"/>
              </a:rPr>
              <a:t>As part of the features we are implementing, we have currently devised a basic technology for mopping feature. </a:t>
            </a:r>
            <a:endParaRPr sz="1300">
              <a:solidFill>
                <a:schemeClr val="dk2"/>
              </a:solidFill>
              <a:latin typeface="Lato"/>
              <a:ea typeface="Lato"/>
              <a:cs typeface="Lato"/>
              <a:sym typeface="Lato"/>
            </a:endParaRPr>
          </a:p>
          <a:p>
            <a:pPr indent="0" lvl="0" marL="457200" rtl="0" algn="l">
              <a:spcBef>
                <a:spcPts val="0"/>
              </a:spcBef>
              <a:spcAft>
                <a:spcPts val="0"/>
              </a:spcAft>
              <a:buNone/>
            </a:pPr>
            <a:r>
              <a:t/>
            </a:r>
            <a:endParaRPr sz="1300">
              <a:solidFill>
                <a:schemeClr val="dk2"/>
              </a:solidFill>
              <a:latin typeface="Lato"/>
              <a:ea typeface="Lato"/>
              <a:cs typeface="Lato"/>
              <a:sym typeface="Lato"/>
            </a:endParaRPr>
          </a:p>
          <a:p>
            <a:pPr indent="-311150" lvl="0" marL="457200" rtl="0" algn="l">
              <a:spcBef>
                <a:spcPts val="0"/>
              </a:spcBef>
              <a:spcAft>
                <a:spcPts val="0"/>
              </a:spcAft>
              <a:buClr>
                <a:schemeClr val="dk2"/>
              </a:buClr>
              <a:buSzPts val="1300"/>
              <a:buFont typeface="Lato"/>
              <a:buChar char="●"/>
            </a:pPr>
            <a:r>
              <a:rPr lang="en" sz="1300">
                <a:solidFill>
                  <a:schemeClr val="dk2"/>
                </a:solidFill>
                <a:latin typeface="Lato"/>
                <a:ea typeface="Lato"/>
                <a:cs typeface="Lato"/>
                <a:sym typeface="Lato"/>
              </a:rPr>
              <a:t>It consists of mopping cloth (ideally made of micro-fibre) attached at the bottom back portion of the vacuum cleaner through velcro tape.</a:t>
            </a:r>
            <a:endParaRPr sz="1300">
              <a:solidFill>
                <a:schemeClr val="dk2"/>
              </a:solidFill>
              <a:latin typeface="Lato"/>
              <a:ea typeface="Lato"/>
              <a:cs typeface="Lato"/>
              <a:sym typeface="Lato"/>
            </a:endParaRPr>
          </a:p>
          <a:p>
            <a:pPr indent="0" lvl="0" marL="0" rtl="0" algn="l">
              <a:spcBef>
                <a:spcPts val="0"/>
              </a:spcBef>
              <a:spcAft>
                <a:spcPts val="0"/>
              </a:spcAft>
              <a:buNone/>
            </a:pPr>
            <a:r>
              <a:t/>
            </a:r>
            <a:endParaRPr sz="1300">
              <a:solidFill>
                <a:schemeClr val="dk2"/>
              </a:solidFill>
              <a:latin typeface="Lato"/>
              <a:ea typeface="Lato"/>
              <a:cs typeface="Lato"/>
              <a:sym typeface="Lato"/>
            </a:endParaRPr>
          </a:p>
          <a:p>
            <a:pPr indent="-311150" lvl="0" marL="457200" rtl="0" algn="l">
              <a:spcBef>
                <a:spcPts val="0"/>
              </a:spcBef>
              <a:spcAft>
                <a:spcPts val="0"/>
              </a:spcAft>
              <a:buClr>
                <a:schemeClr val="dk2"/>
              </a:buClr>
              <a:buSzPts val="1300"/>
              <a:buFont typeface="Lato"/>
              <a:buChar char="●"/>
            </a:pPr>
            <a:r>
              <a:rPr lang="en" sz="1300">
                <a:solidFill>
                  <a:schemeClr val="dk2"/>
                </a:solidFill>
                <a:latin typeface="Lato"/>
                <a:ea typeface="Lato"/>
                <a:cs typeface="Lato"/>
                <a:sym typeface="Lato"/>
              </a:rPr>
              <a:t>We will make small holes (preferably 4 holes on the base below which the cloth is attached. This will allow the water to flow slowly through the ports and then wet the cloth.</a:t>
            </a:r>
            <a:endParaRPr sz="1300">
              <a:solidFill>
                <a:schemeClr val="dk2"/>
              </a:solidFill>
              <a:latin typeface="Lato"/>
              <a:ea typeface="Lato"/>
              <a:cs typeface="Lato"/>
              <a:sym typeface="Lato"/>
            </a:endParaRPr>
          </a:p>
          <a:p>
            <a:pPr indent="-311150" lvl="0" marL="457200" rtl="0" algn="l">
              <a:spcBef>
                <a:spcPts val="0"/>
              </a:spcBef>
              <a:spcAft>
                <a:spcPts val="0"/>
              </a:spcAft>
              <a:buClr>
                <a:schemeClr val="dk2"/>
              </a:buClr>
              <a:buSzPts val="1300"/>
              <a:buFont typeface="Lato"/>
              <a:buChar char="●"/>
            </a:pPr>
            <a:r>
              <a:rPr lang="en" sz="1300">
                <a:solidFill>
                  <a:schemeClr val="dk2"/>
                </a:solidFill>
                <a:latin typeface="Lato"/>
                <a:ea typeface="Lato"/>
                <a:cs typeface="Lato"/>
                <a:sym typeface="Lato"/>
              </a:rPr>
              <a:t>We connect the 4 holes to the water tank at front through thin pipes.</a:t>
            </a:r>
            <a:endParaRPr sz="1300">
              <a:solidFill>
                <a:schemeClr val="dk2"/>
              </a:solidFill>
              <a:latin typeface="Lato"/>
              <a:ea typeface="Lato"/>
              <a:cs typeface="Lato"/>
              <a:sym typeface="Lato"/>
            </a:endParaRPr>
          </a:p>
          <a:p>
            <a:pPr indent="0" lvl="0" marL="457200" rtl="0" algn="l">
              <a:spcBef>
                <a:spcPts val="0"/>
              </a:spcBef>
              <a:spcAft>
                <a:spcPts val="0"/>
              </a:spcAft>
              <a:buNone/>
            </a:pPr>
            <a:r>
              <a:t/>
            </a:r>
            <a:endParaRPr sz="1300">
              <a:solidFill>
                <a:schemeClr val="dk2"/>
              </a:solidFill>
              <a:latin typeface="Lato"/>
              <a:ea typeface="Lato"/>
              <a:cs typeface="Lato"/>
              <a:sym typeface="Lato"/>
            </a:endParaRPr>
          </a:p>
          <a:p>
            <a:pPr indent="-311150" lvl="0" marL="457200" rtl="0" algn="l">
              <a:spcBef>
                <a:spcPts val="0"/>
              </a:spcBef>
              <a:spcAft>
                <a:spcPts val="0"/>
              </a:spcAft>
              <a:buClr>
                <a:schemeClr val="dk2"/>
              </a:buClr>
              <a:buSzPts val="1300"/>
              <a:buFont typeface="Lato"/>
              <a:buChar char="●"/>
            </a:pPr>
            <a:r>
              <a:rPr lang="en" sz="1300">
                <a:solidFill>
                  <a:schemeClr val="dk2"/>
                </a:solidFill>
                <a:latin typeface="Lato"/>
                <a:ea typeface="Lato"/>
                <a:cs typeface="Lato"/>
                <a:sym typeface="Lato"/>
              </a:rPr>
              <a:t>For now, it is completely manual feature which the user has to control.</a:t>
            </a:r>
            <a:endParaRPr sz="1300">
              <a:solidFill>
                <a:schemeClr val="dk2"/>
              </a:solidFill>
              <a:latin typeface="Lato"/>
              <a:ea typeface="Lato"/>
              <a:cs typeface="Lato"/>
              <a:sym typeface="Lato"/>
            </a:endParaRPr>
          </a:p>
          <a:p>
            <a:pPr indent="0" lvl="0" marL="457200" rtl="0" algn="l">
              <a:spcBef>
                <a:spcPts val="0"/>
              </a:spcBef>
              <a:spcAft>
                <a:spcPts val="0"/>
              </a:spcAft>
              <a:buNone/>
            </a:pPr>
            <a:r>
              <a:t/>
            </a:r>
            <a:endParaRPr sz="1300">
              <a:solidFill>
                <a:schemeClr val="dk2"/>
              </a:solidFill>
              <a:latin typeface="Lato"/>
              <a:ea typeface="Lato"/>
              <a:cs typeface="Lato"/>
              <a:sym typeface="Lato"/>
            </a:endParaRPr>
          </a:p>
          <a:p>
            <a:pPr indent="-311150" lvl="0" marL="457200" rtl="0" algn="l">
              <a:spcBef>
                <a:spcPts val="0"/>
              </a:spcBef>
              <a:spcAft>
                <a:spcPts val="0"/>
              </a:spcAft>
              <a:buClr>
                <a:schemeClr val="dk2"/>
              </a:buClr>
              <a:buSzPts val="1300"/>
              <a:buFont typeface="Lato"/>
              <a:buChar char="●"/>
            </a:pPr>
            <a:r>
              <a:rPr lang="en" sz="1300">
                <a:solidFill>
                  <a:schemeClr val="dk2"/>
                </a:solidFill>
                <a:latin typeface="Lato"/>
                <a:ea typeface="Lato"/>
                <a:cs typeface="Lato"/>
                <a:sym typeface="Lato"/>
              </a:rPr>
              <a:t>We will still research over it to make it more automates and electronically controlled.</a:t>
            </a:r>
            <a:endParaRPr sz="1300">
              <a:solidFill>
                <a:schemeClr val="dk2"/>
              </a:solidFill>
              <a:latin typeface="Lato"/>
              <a:ea typeface="Lato"/>
              <a:cs typeface="Lato"/>
              <a:sym typeface="Lato"/>
            </a:endParaRPr>
          </a:p>
          <a:p>
            <a:pPr indent="0" lvl="0" marL="0" rtl="0" algn="l">
              <a:spcBef>
                <a:spcPts val="0"/>
              </a:spcBef>
              <a:spcAft>
                <a:spcPts val="0"/>
              </a:spcAft>
              <a:buNone/>
            </a:pPr>
            <a:r>
              <a:t/>
            </a:r>
            <a:endParaRPr sz="1300">
              <a:solidFill>
                <a:schemeClr val="dk2"/>
              </a:solidFill>
              <a:latin typeface="Lato"/>
              <a:ea typeface="Lato"/>
              <a:cs typeface="Lato"/>
              <a:sym typeface="Lato"/>
            </a:endParaRPr>
          </a:p>
          <a:p>
            <a:pPr indent="0" lvl="0" marL="0" rtl="0" algn="l">
              <a:spcBef>
                <a:spcPts val="0"/>
              </a:spcBef>
              <a:spcAft>
                <a:spcPts val="0"/>
              </a:spcAft>
              <a:buNone/>
            </a:pPr>
            <a:r>
              <a:t/>
            </a:r>
            <a:endParaRPr sz="1300">
              <a:solidFill>
                <a:schemeClr val="dk2"/>
              </a:solidFill>
              <a:latin typeface="Lato"/>
              <a:ea typeface="Lato"/>
              <a:cs typeface="Lato"/>
              <a:sym typeface="Lato"/>
            </a:endParaRPr>
          </a:p>
          <a:p>
            <a:pPr indent="0" lvl="0" marL="0" rtl="0" algn="l">
              <a:spcBef>
                <a:spcPts val="0"/>
              </a:spcBef>
              <a:spcAft>
                <a:spcPts val="0"/>
              </a:spcAft>
              <a:buNone/>
            </a:pPr>
            <a:r>
              <a:t/>
            </a:r>
            <a:endParaRPr sz="1300">
              <a:solidFill>
                <a:schemeClr val="dk2"/>
              </a:solidFill>
              <a:latin typeface="Lato"/>
              <a:ea typeface="Lato"/>
              <a:cs typeface="Lato"/>
              <a:sym typeface="Lato"/>
            </a:endParaRPr>
          </a:p>
          <a:p>
            <a:pPr indent="0" lvl="0" marL="0" rtl="0" algn="l">
              <a:spcBef>
                <a:spcPts val="0"/>
              </a:spcBef>
              <a:spcAft>
                <a:spcPts val="0"/>
              </a:spcAft>
              <a:buNone/>
            </a:pPr>
            <a:r>
              <a:t/>
            </a:r>
            <a:endParaRPr sz="1300">
              <a:solidFill>
                <a:schemeClr val="dk2"/>
              </a:solidFill>
              <a:latin typeface="Lato"/>
              <a:ea typeface="Lato"/>
              <a:cs typeface="Lato"/>
              <a:sym typeface="Lato"/>
            </a:endParaRPr>
          </a:p>
        </p:txBody>
      </p:sp>
      <p:sp>
        <p:nvSpPr>
          <p:cNvPr id="220" name="Google Shape;220;p27"/>
          <p:cNvSpPr txBox="1"/>
          <p:nvPr/>
        </p:nvSpPr>
        <p:spPr>
          <a:xfrm>
            <a:off x="452625" y="533400"/>
            <a:ext cx="3977700" cy="64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chemeClr val="dk2"/>
                </a:solidFill>
                <a:latin typeface="Raleway"/>
                <a:ea typeface="Raleway"/>
                <a:cs typeface="Raleway"/>
                <a:sym typeface="Raleway"/>
              </a:rPr>
              <a:t>Mopping Mechanism</a:t>
            </a:r>
            <a:endParaRPr sz="2600">
              <a:solidFill>
                <a:schemeClr val="dk2"/>
              </a:solidFill>
              <a:latin typeface="Raleway"/>
              <a:ea typeface="Raleway"/>
              <a:cs typeface="Raleway"/>
              <a:sym typeface="Raleway"/>
            </a:endParaRPr>
          </a:p>
        </p:txBody>
      </p:sp>
      <p:pic>
        <p:nvPicPr>
          <p:cNvPr id="221" name="Google Shape;221;p27"/>
          <p:cNvPicPr preferRelativeResize="0"/>
          <p:nvPr/>
        </p:nvPicPr>
        <p:blipFill>
          <a:blip r:embed="rId3">
            <a:alphaModFix/>
          </a:blip>
          <a:stretch>
            <a:fillRect/>
          </a:stretch>
        </p:blipFill>
        <p:spPr>
          <a:xfrm>
            <a:off x="5747000" y="613100"/>
            <a:ext cx="2918955" cy="1816900"/>
          </a:xfrm>
          <a:prstGeom prst="rect">
            <a:avLst/>
          </a:prstGeom>
          <a:noFill/>
          <a:ln>
            <a:noFill/>
          </a:ln>
        </p:spPr>
      </p:pic>
      <p:sp>
        <p:nvSpPr>
          <p:cNvPr id="222" name="Google Shape;222;p27"/>
          <p:cNvSpPr txBox="1"/>
          <p:nvPr/>
        </p:nvSpPr>
        <p:spPr>
          <a:xfrm>
            <a:off x="6369175" y="4585375"/>
            <a:ext cx="2659200" cy="45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*Inspired from Mi Vacuum Cleaner Mopping Mechanism</a:t>
            </a:r>
            <a:endParaRPr sz="1300">
              <a:solidFill>
                <a:schemeClr val="accen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8"/>
          <p:cNvSpPr txBox="1"/>
          <p:nvPr>
            <p:ph type="title"/>
          </p:nvPr>
        </p:nvSpPr>
        <p:spPr>
          <a:xfrm>
            <a:off x="727800" y="530375"/>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Wifi - </a:t>
            </a:r>
            <a:r>
              <a:rPr lang="en"/>
              <a:t>Integration</a:t>
            </a:r>
            <a:r>
              <a:rPr lang="en"/>
              <a:t> and UI</a:t>
            </a:r>
            <a:endParaRPr/>
          </a:p>
        </p:txBody>
      </p:sp>
      <p:sp>
        <p:nvSpPr>
          <p:cNvPr id="228" name="Google Shape;228;p28"/>
          <p:cNvSpPr txBox="1"/>
          <p:nvPr>
            <p:ph idx="1" type="body"/>
          </p:nvPr>
        </p:nvSpPr>
        <p:spPr>
          <a:xfrm>
            <a:off x="144150" y="1531725"/>
            <a:ext cx="4736700" cy="2399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Successfully Tested  the Wifi Interface with  Rpi  Pico W.</a:t>
            </a:r>
            <a:endParaRPr/>
          </a:p>
          <a:p>
            <a:pPr indent="-311150" lvl="0" marL="457200" rtl="0" algn="l">
              <a:spcBef>
                <a:spcPts val="0"/>
              </a:spcBef>
              <a:spcAft>
                <a:spcPts val="0"/>
              </a:spcAft>
              <a:buSzPts val="1300"/>
              <a:buChar char="●"/>
            </a:pPr>
            <a:r>
              <a:rPr lang="en"/>
              <a:t>Developed a  basic demo App with Flutter to control a LED </a:t>
            </a:r>
            <a:r>
              <a:rPr lang="en"/>
              <a:t>through</a:t>
            </a:r>
            <a:r>
              <a:rPr lang="en"/>
              <a:t> </a:t>
            </a:r>
            <a:r>
              <a:rPr lang="en"/>
              <a:t>phone</a:t>
            </a:r>
            <a:r>
              <a:rPr lang="en"/>
              <a:t> over wifi , Thus  Successfully establishing Wifi Communication over App with Raspberry Pi Pico.</a:t>
            </a:r>
            <a:endParaRPr/>
          </a:p>
          <a:p>
            <a:pPr indent="-311150" lvl="0" marL="457200" rtl="0" algn="l">
              <a:spcBef>
                <a:spcPts val="0"/>
              </a:spcBef>
              <a:spcAft>
                <a:spcPts val="0"/>
              </a:spcAft>
              <a:buSzPts val="1300"/>
              <a:buChar char="●"/>
            </a:pPr>
            <a:r>
              <a:rPr lang="en"/>
              <a:t>More Works to be done to enhance the User Interface to implement more </a:t>
            </a:r>
            <a:r>
              <a:rPr lang="en"/>
              <a:t>features</a:t>
            </a:r>
            <a:r>
              <a:rPr lang="en"/>
              <a:t> and controls.</a:t>
            </a:r>
            <a:endParaRPr/>
          </a:p>
          <a:p>
            <a:pPr indent="-311150" lvl="0" marL="457200" rtl="0" algn="l">
              <a:spcBef>
                <a:spcPts val="0"/>
              </a:spcBef>
              <a:spcAft>
                <a:spcPts val="0"/>
              </a:spcAft>
              <a:buSzPts val="1300"/>
              <a:buChar char="●"/>
            </a:pPr>
            <a:r>
              <a:rPr lang="en"/>
              <a:t>Working on improvement of some small bugs to be sorted.</a:t>
            </a:r>
            <a:endParaRPr/>
          </a:p>
        </p:txBody>
      </p:sp>
      <p:pic>
        <p:nvPicPr>
          <p:cNvPr id="229" name="Google Shape;229;p28"/>
          <p:cNvPicPr preferRelativeResize="0"/>
          <p:nvPr/>
        </p:nvPicPr>
        <p:blipFill>
          <a:blip r:embed="rId3">
            <a:alphaModFix/>
          </a:blip>
          <a:stretch>
            <a:fillRect/>
          </a:stretch>
        </p:blipFill>
        <p:spPr>
          <a:xfrm rot="-5400000">
            <a:off x="4901763" y="1328202"/>
            <a:ext cx="4059574" cy="353724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Path Planning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235" name="Google Shape;235;p29"/>
          <p:cNvPicPr preferRelativeResize="0"/>
          <p:nvPr/>
        </p:nvPicPr>
        <p:blipFill>
          <a:blip r:embed="rId3">
            <a:alphaModFix/>
          </a:blip>
          <a:stretch>
            <a:fillRect/>
          </a:stretch>
        </p:blipFill>
        <p:spPr>
          <a:xfrm>
            <a:off x="5458125" y="1272713"/>
            <a:ext cx="2672000" cy="17790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0"/>
          <p:cNvSpPr txBox="1"/>
          <p:nvPr>
            <p:ph idx="1" type="body"/>
          </p:nvPr>
        </p:nvSpPr>
        <p:spPr>
          <a:xfrm>
            <a:off x="4229975" y="3922850"/>
            <a:ext cx="4826100" cy="1104000"/>
          </a:xfrm>
          <a:prstGeom prst="rect">
            <a:avLst/>
          </a:prstGeom>
          <a:solidFill>
            <a:schemeClr val="lt1"/>
          </a:solidFill>
          <a:ln cap="flat" cmpd="sng" w="19050">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304800" lvl="0" marL="457200" rtl="0" algn="l">
              <a:spcBef>
                <a:spcPts val="0"/>
              </a:spcBef>
              <a:spcAft>
                <a:spcPts val="0"/>
              </a:spcAft>
              <a:buClr>
                <a:srgbClr val="374151"/>
              </a:buClr>
              <a:buSzPts val="1200"/>
              <a:buFont typeface="Roboto"/>
              <a:buChar char="●"/>
            </a:pPr>
            <a:r>
              <a:rPr b="1" lang="en" sz="1200">
                <a:solidFill>
                  <a:srgbClr val="374151"/>
                </a:solidFill>
                <a:latin typeface="Roboto"/>
                <a:ea typeface="Roboto"/>
                <a:cs typeface="Roboto"/>
                <a:sym typeface="Roboto"/>
              </a:rPr>
              <a:t>Summary:</a:t>
            </a:r>
            <a:r>
              <a:rPr lang="en" sz="1200">
                <a:solidFill>
                  <a:srgbClr val="374151"/>
                </a:solidFill>
                <a:latin typeface="Roboto"/>
                <a:ea typeface="Roboto"/>
                <a:cs typeface="Roboto"/>
                <a:sym typeface="Roboto"/>
              </a:rPr>
              <a:t> Circular movements cover areas systematically.</a:t>
            </a:r>
            <a:endParaRPr sz="1200">
              <a:solidFill>
                <a:srgbClr val="374151"/>
              </a:solidFill>
              <a:latin typeface="Roboto"/>
              <a:ea typeface="Roboto"/>
              <a:cs typeface="Roboto"/>
              <a:sym typeface="Roboto"/>
            </a:endParaRPr>
          </a:p>
          <a:p>
            <a:pPr indent="-304800" lvl="0" marL="457200" rtl="0" algn="l">
              <a:spcBef>
                <a:spcPts val="0"/>
              </a:spcBef>
              <a:spcAft>
                <a:spcPts val="0"/>
              </a:spcAft>
              <a:buClr>
                <a:srgbClr val="374151"/>
              </a:buClr>
              <a:buSzPts val="1200"/>
              <a:buFont typeface="Roboto"/>
              <a:buChar char="●"/>
            </a:pPr>
            <a:r>
              <a:rPr lang="en" sz="1200">
                <a:solidFill>
                  <a:srgbClr val="374151"/>
                </a:solidFill>
                <a:latin typeface="Roboto"/>
                <a:ea typeface="Roboto"/>
                <a:cs typeface="Roboto"/>
                <a:sym typeface="Roboto"/>
              </a:rPr>
              <a:t> </a:t>
            </a:r>
            <a:r>
              <a:rPr b="1" lang="en" sz="1200">
                <a:solidFill>
                  <a:srgbClr val="374151"/>
                </a:solidFill>
                <a:latin typeface="Roboto"/>
                <a:ea typeface="Roboto"/>
                <a:cs typeface="Roboto"/>
                <a:sym typeface="Roboto"/>
              </a:rPr>
              <a:t>Advantage</a:t>
            </a:r>
            <a:r>
              <a:rPr lang="en" sz="1200">
                <a:solidFill>
                  <a:srgbClr val="374151"/>
                </a:solidFill>
                <a:latin typeface="Roboto"/>
                <a:ea typeface="Roboto"/>
                <a:cs typeface="Roboto"/>
                <a:sym typeface="Roboto"/>
              </a:rPr>
              <a:t>: Smooth motion, well-suited for wide spaces. </a:t>
            </a:r>
            <a:endParaRPr sz="1200">
              <a:solidFill>
                <a:srgbClr val="374151"/>
              </a:solidFill>
              <a:latin typeface="Roboto"/>
              <a:ea typeface="Roboto"/>
              <a:cs typeface="Roboto"/>
              <a:sym typeface="Roboto"/>
            </a:endParaRPr>
          </a:p>
          <a:p>
            <a:pPr indent="-304800" lvl="0" marL="457200" rtl="0" algn="l">
              <a:spcBef>
                <a:spcPts val="0"/>
              </a:spcBef>
              <a:spcAft>
                <a:spcPts val="0"/>
              </a:spcAft>
              <a:buClr>
                <a:srgbClr val="374151"/>
              </a:buClr>
              <a:buSzPts val="1200"/>
              <a:buFont typeface="Roboto"/>
              <a:buChar char="●"/>
            </a:pPr>
            <a:r>
              <a:rPr b="1" lang="en" sz="1200">
                <a:solidFill>
                  <a:srgbClr val="374151"/>
                </a:solidFill>
                <a:latin typeface="Roboto"/>
                <a:ea typeface="Roboto"/>
                <a:cs typeface="Roboto"/>
                <a:sym typeface="Roboto"/>
              </a:rPr>
              <a:t>Disadvantage:</a:t>
            </a:r>
            <a:r>
              <a:rPr lang="en" sz="1200">
                <a:solidFill>
                  <a:srgbClr val="374151"/>
                </a:solidFill>
                <a:latin typeface="Roboto"/>
                <a:ea typeface="Roboto"/>
                <a:cs typeface="Roboto"/>
                <a:sym typeface="Roboto"/>
              </a:rPr>
              <a:t> Limited maneuverability in narrow areas, lacks adaptability.</a:t>
            </a:r>
            <a:r>
              <a:rPr lang="en" sz="1200">
                <a:solidFill>
                  <a:srgbClr val="374151"/>
                </a:solidFill>
                <a:latin typeface="Roboto"/>
                <a:ea typeface="Roboto"/>
                <a:cs typeface="Roboto"/>
                <a:sym typeface="Roboto"/>
              </a:rPr>
              <a:t> </a:t>
            </a:r>
            <a:endParaRPr/>
          </a:p>
        </p:txBody>
      </p:sp>
      <p:sp>
        <p:nvSpPr>
          <p:cNvPr id="241" name="Google Shape;241;p30"/>
          <p:cNvSpPr txBox="1"/>
          <p:nvPr>
            <p:ph idx="1" type="body"/>
          </p:nvPr>
        </p:nvSpPr>
        <p:spPr>
          <a:xfrm>
            <a:off x="0" y="1730225"/>
            <a:ext cx="5028300" cy="957900"/>
          </a:xfrm>
          <a:prstGeom prst="rect">
            <a:avLst/>
          </a:prstGeom>
          <a:solidFill>
            <a:schemeClr val="lt1"/>
          </a:solid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304800" lvl="0" marL="457200" rtl="0" algn="l">
              <a:spcBef>
                <a:spcPts val="0"/>
              </a:spcBef>
              <a:spcAft>
                <a:spcPts val="0"/>
              </a:spcAft>
              <a:buClr>
                <a:srgbClr val="374151"/>
              </a:buClr>
              <a:buSzPts val="1200"/>
              <a:buFont typeface="Roboto"/>
              <a:buChar char="●"/>
            </a:pPr>
            <a:r>
              <a:rPr b="1" lang="en" sz="1200">
                <a:solidFill>
                  <a:srgbClr val="374151"/>
                </a:solidFill>
                <a:latin typeface="Roboto"/>
                <a:ea typeface="Roboto"/>
                <a:cs typeface="Roboto"/>
                <a:sym typeface="Roboto"/>
              </a:rPr>
              <a:t>Summary:</a:t>
            </a:r>
            <a:r>
              <a:rPr lang="en" sz="1200">
                <a:solidFill>
                  <a:srgbClr val="374151"/>
                </a:solidFill>
                <a:latin typeface="Roboto"/>
                <a:ea typeface="Roboto"/>
                <a:cs typeface="Roboto"/>
                <a:sym typeface="Roboto"/>
              </a:rPr>
              <a:t> S-shaped movements to navigate spaces efficiently.</a:t>
            </a:r>
            <a:r>
              <a:rPr lang="en" sz="1200">
                <a:solidFill>
                  <a:srgbClr val="374151"/>
                </a:solidFill>
                <a:latin typeface="Roboto"/>
                <a:ea typeface="Roboto"/>
                <a:cs typeface="Roboto"/>
                <a:sym typeface="Roboto"/>
              </a:rPr>
              <a:t> </a:t>
            </a:r>
            <a:endParaRPr sz="1200">
              <a:solidFill>
                <a:srgbClr val="374151"/>
              </a:solidFill>
              <a:latin typeface="Roboto"/>
              <a:ea typeface="Roboto"/>
              <a:cs typeface="Roboto"/>
              <a:sym typeface="Roboto"/>
            </a:endParaRPr>
          </a:p>
          <a:p>
            <a:pPr indent="-304800" lvl="0" marL="457200" rtl="0" algn="l">
              <a:spcBef>
                <a:spcPts val="0"/>
              </a:spcBef>
              <a:spcAft>
                <a:spcPts val="0"/>
              </a:spcAft>
              <a:buClr>
                <a:srgbClr val="374151"/>
              </a:buClr>
              <a:buSzPts val="1200"/>
              <a:buFont typeface="Roboto"/>
              <a:buChar char="●"/>
            </a:pPr>
            <a:r>
              <a:rPr b="1" lang="en" sz="1200">
                <a:solidFill>
                  <a:srgbClr val="374151"/>
                </a:solidFill>
                <a:latin typeface="Roboto"/>
                <a:ea typeface="Roboto"/>
                <a:cs typeface="Roboto"/>
                <a:sym typeface="Roboto"/>
              </a:rPr>
              <a:t>Advantage</a:t>
            </a:r>
            <a:r>
              <a:rPr lang="en" sz="1200">
                <a:solidFill>
                  <a:srgbClr val="374151"/>
                </a:solidFill>
                <a:latin typeface="Roboto"/>
                <a:ea typeface="Roboto"/>
                <a:cs typeface="Roboto"/>
                <a:sym typeface="Roboto"/>
              </a:rPr>
              <a:t>: Predictable movement, suitable for narrow spaces. </a:t>
            </a:r>
            <a:endParaRPr sz="1200">
              <a:solidFill>
                <a:srgbClr val="374151"/>
              </a:solidFill>
              <a:latin typeface="Roboto"/>
              <a:ea typeface="Roboto"/>
              <a:cs typeface="Roboto"/>
              <a:sym typeface="Roboto"/>
            </a:endParaRPr>
          </a:p>
          <a:p>
            <a:pPr indent="-304800" lvl="0" marL="457200" rtl="0" algn="l">
              <a:spcBef>
                <a:spcPts val="0"/>
              </a:spcBef>
              <a:spcAft>
                <a:spcPts val="0"/>
              </a:spcAft>
              <a:buClr>
                <a:srgbClr val="374151"/>
              </a:buClr>
              <a:buSzPts val="1200"/>
              <a:buFont typeface="Roboto"/>
              <a:buChar char="●"/>
            </a:pPr>
            <a:r>
              <a:rPr b="1" lang="en" sz="1200">
                <a:solidFill>
                  <a:srgbClr val="374151"/>
                </a:solidFill>
                <a:latin typeface="Roboto"/>
                <a:ea typeface="Roboto"/>
                <a:cs typeface="Roboto"/>
                <a:sym typeface="Roboto"/>
              </a:rPr>
              <a:t>Disadvantage</a:t>
            </a:r>
            <a:r>
              <a:rPr lang="en" sz="1200">
                <a:solidFill>
                  <a:srgbClr val="374151"/>
                </a:solidFill>
                <a:latin typeface="Roboto"/>
                <a:ea typeface="Roboto"/>
                <a:cs typeface="Roboto"/>
                <a:sym typeface="Roboto"/>
              </a:rPr>
              <a:t>: Struggles with complex environments, potential deadlocks.</a:t>
            </a:r>
            <a:endParaRPr sz="1200">
              <a:solidFill>
                <a:srgbClr val="374151"/>
              </a:solidFill>
              <a:latin typeface="Roboto"/>
              <a:ea typeface="Roboto"/>
              <a:cs typeface="Roboto"/>
              <a:sym typeface="Roboto"/>
            </a:endParaRPr>
          </a:p>
          <a:p>
            <a:pPr indent="0" lvl="0" marL="0" rtl="0" algn="l">
              <a:spcBef>
                <a:spcPts val="1600"/>
              </a:spcBef>
              <a:spcAft>
                <a:spcPts val="1600"/>
              </a:spcAft>
              <a:buNone/>
            </a:pPr>
            <a:r>
              <a:t/>
            </a:r>
            <a:endParaRPr sz="1200">
              <a:solidFill>
                <a:srgbClr val="374151"/>
              </a:solidFill>
              <a:latin typeface="Roboto"/>
              <a:ea typeface="Roboto"/>
              <a:cs typeface="Roboto"/>
              <a:sym typeface="Roboto"/>
            </a:endParaRPr>
          </a:p>
        </p:txBody>
      </p:sp>
      <p:sp>
        <p:nvSpPr>
          <p:cNvPr id="242" name="Google Shape;242;p30"/>
          <p:cNvSpPr txBox="1"/>
          <p:nvPr/>
        </p:nvSpPr>
        <p:spPr>
          <a:xfrm>
            <a:off x="296375" y="1314725"/>
            <a:ext cx="8116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FF0000"/>
                </a:solidFill>
                <a:latin typeface="Lato"/>
                <a:ea typeface="Lato"/>
                <a:cs typeface="Lato"/>
                <a:sym typeface="Lato"/>
              </a:rPr>
              <a:t>S-Shape Path</a:t>
            </a:r>
            <a:endParaRPr b="1" sz="1800">
              <a:solidFill>
                <a:srgbClr val="FF0000"/>
              </a:solidFill>
              <a:latin typeface="Lato"/>
              <a:ea typeface="Lato"/>
              <a:cs typeface="Lato"/>
              <a:sym typeface="Lato"/>
            </a:endParaRPr>
          </a:p>
        </p:txBody>
      </p:sp>
      <p:sp>
        <p:nvSpPr>
          <p:cNvPr id="243" name="Google Shape;243;p30"/>
          <p:cNvSpPr txBox="1"/>
          <p:nvPr/>
        </p:nvSpPr>
        <p:spPr>
          <a:xfrm>
            <a:off x="4439375" y="3461150"/>
            <a:ext cx="2858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FF0000"/>
                </a:solidFill>
                <a:latin typeface="Lato"/>
                <a:ea typeface="Lato"/>
                <a:cs typeface="Lato"/>
                <a:sym typeface="Lato"/>
              </a:rPr>
              <a:t>Circular Path</a:t>
            </a:r>
            <a:endParaRPr b="1" sz="1900">
              <a:solidFill>
                <a:srgbClr val="FF0000"/>
              </a:solidFill>
              <a:latin typeface="Lato"/>
              <a:ea typeface="Lato"/>
              <a:cs typeface="Lato"/>
              <a:sym typeface="Lato"/>
            </a:endParaRPr>
          </a:p>
        </p:txBody>
      </p:sp>
      <p:pic>
        <p:nvPicPr>
          <p:cNvPr id="244" name="Google Shape;244;p30"/>
          <p:cNvPicPr preferRelativeResize="0"/>
          <p:nvPr/>
        </p:nvPicPr>
        <p:blipFill>
          <a:blip r:embed="rId3">
            <a:alphaModFix/>
          </a:blip>
          <a:stretch>
            <a:fillRect/>
          </a:stretch>
        </p:blipFill>
        <p:spPr>
          <a:xfrm>
            <a:off x="5165025" y="725700"/>
            <a:ext cx="3537654" cy="2150576"/>
          </a:xfrm>
          <a:prstGeom prst="rect">
            <a:avLst/>
          </a:prstGeom>
          <a:noFill/>
          <a:ln>
            <a:noFill/>
          </a:ln>
        </p:spPr>
      </p:pic>
      <p:pic>
        <p:nvPicPr>
          <p:cNvPr id="245" name="Google Shape;245;p30"/>
          <p:cNvPicPr preferRelativeResize="0"/>
          <p:nvPr/>
        </p:nvPicPr>
        <p:blipFill>
          <a:blip r:embed="rId4">
            <a:alphaModFix/>
          </a:blip>
          <a:stretch>
            <a:fillRect/>
          </a:stretch>
        </p:blipFill>
        <p:spPr>
          <a:xfrm>
            <a:off x="296375" y="2876275"/>
            <a:ext cx="3481723" cy="21505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1"/>
          <p:cNvSpPr txBox="1"/>
          <p:nvPr>
            <p:ph idx="1" type="body"/>
          </p:nvPr>
        </p:nvSpPr>
        <p:spPr>
          <a:xfrm>
            <a:off x="4027775" y="3922850"/>
            <a:ext cx="5028300" cy="1104000"/>
          </a:xfrm>
          <a:prstGeom prst="rect">
            <a:avLst/>
          </a:prstGeom>
          <a:solidFill>
            <a:schemeClr val="lt1"/>
          </a:solidFill>
          <a:ln cap="flat" cmpd="sng" w="19050">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Summary</a:t>
            </a:r>
            <a:r>
              <a:rPr lang="en" sz="1200">
                <a:solidFill>
                  <a:srgbClr val="0D0D0D"/>
                </a:solidFill>
                <a:highlight>
                  <a:srgbClr val="FFFFFF"/>
                </a:highlight>
                <a:latin typeface="Roboto"/>
                <a:ea typeface="Roboto"/>
                <a:cs typeface="Roboto"/>
                <a:sym typeface="Roboto"/>
              </a:rPr>
              <a:t>: Turns right or left after </a:t>
            </a:r>
            <a:r>
              <a:rPr lang="en" sz="1200">
                <a:solidFill>
                  <a:srgbClr val="0D0D0D"/>
                </a:solidFill>
                <a:highlight>
                  <a:srgbClr val="FFFFFF"/>
                </a:highlight>
                <a:latin typeface="Roboto"/>
                <a:ea typeface="Roboto"/>
                <a:cs typeface="Roboto"/>
                <a:sym typeface="Roboto"/>
              </a:rPr>
              <a:t>random</a:t>
            </a:r>
            <a:r>
              <a:rPr lang="en" sz="1200">
                <a:solidFill>
                  <a:srgbClr val="0D0D0D"/>
                </a:solidFill>
                <a:highlight>
                  <a:srgbClr val="FFFFFF"/>
                </a:highlight>
                <a:latin typeface="Roboto"/>
                <a:ea typeface="Roboto"/>
                <a:cs typeface="Roboto"/>
                <a:sym typeface="Roboto"/>
              </a:rPr>
              <a:t> </a:t>
            </a:r>
            <a:r>
              <a:rPr lang="en" sz="1200">
                <a:solidFill>
                  <a:srgbClr val="0D0D0D"/>
                </a:solidFill>
                <a:highlight>
                  <a:srgbClr val="FFFFFF"/>
                </a:highlight>
                <a:latin typeface="Roboto"/>
                <a:ea typeface="Roboto"/>
                <a:cs typeface="Roboto"/>
                <a:sym typeface="Roboto"/>
              </a:rPr>
              <a:t>interval</a:t>
            </a:r>
            <a:r>
              <a:rPr lang="en" sz="1200">
                <a:solidFill>
                  <a:srgbClr val="0D0D0D"/>
                </a:solidFill>
                <a:highlight>
                  <a:srgbClr val="FFFFFF"/>
                </a:highlight>
                <a:latin typeface="Roboto"/>
                <a:ea typeface="Roboto"/>
                <a:cs typeface="Roboto"/>
                <a:sym typeface="Roboto"/>
              </a:rPr>
              <a:t> of time</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Advantage</a:t>
            </a:r>
            <a:r>
              <a:rPr lang="en" sz="1200">
                <a:solidFill>
                  <a:srgbClr val="0D0D0D"/>
                </a:solidFill>
                <a:highlight>
                  <a:srgbClr val="FFFFFF"/>
                </a:highlight>
                <a:latin typeface="Roboto"/>
                <a:ea typeface="Roboto"/>
                <a:cs typeface="Roboto"/>
                <a:sym typeface="Roboto"/>
              </a:rPr>
              <a:t>: Efficient coverage, clear direction for corners.</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Disadvantage:</a:t>
            </a:r>
            <a:r>
              <a:rPr lang="en" sz="1200">
                <a:solidFill>
                  <a:srgbClr val="0D0D0D"/>
                </a:solidFill>
                <a:highlight>
                  <a:srgbClr val="FFFFFF"/>
                </a:highlight>
                <a:latin typeface="Roboto"/>
                <a:ea typeface="Roboto"/>
                <a:cs typeface="Roboto"/>
                <a:sym typeface="Roboto"/>
              </a:rPr>
              <a:t> Complex implementation, sensitivity to wall structures.</a:t>
            </a:r>
            <a:endParaRPr sz="1200">
              <a:solidFill>
                <a:srgbClr val="0D0D0D"/>
              </a:solidFill>
              <a:highlight>
                <a:srgbClr val="FFFFFF"/>
              </a:highlight>
              <a:latin typeface="Roboto"/>
              <a:ea typeface="Roboto"/>
              <a:cs typeface="Roboto"/>
              <a:sym typeface="Roboto"/>
            </a:endParaRPr>
          </a:p>
          <a:p>
            <a:pPr indent="0" lvl="0" marL="457200" rtl="0" algn="l">
              <a:spcBef>
                <a:spcPts val="1500"/>
              </a:spcBef>
              <a:spcAft>
                <a:spcPts val="1600"/>
              </a:spcAft>
              <a:buNone/>
            </a:pPr>
            <a:r>
              <a:rPr lang="en" sz="1200">
                <a:solidFill>
                  <a:srgbClr val="374151"/>
                </a:solidFill>
                <a:latin typeface="Roboto"/>
                <a:ea typeface="Roboto"/>
                <a:cs typeface="Roboto"/>
                <a:sym typeface="Roboto"/>
              </a:rPr>
              <a:t> </a:t>
            </a:r>
            <a:endParaRPr/>
          </a:p>
        </p:txBody>
      </p:sp>
      <p:sp>
        <p:nvSpPr>
          <p:cNvPr id="251" name="Google Shape;251;p31"/>
          <p:cNvSpPr txBox="1"/>
          <p:nvPr>
            <p:ph idx="1" type="body"/>
          </p:nvPr>
        </p:nvSpPr>
        <p:spPr>
          <a:xfrm>
            <a:off x="0" y="1730225"/>
            <a:ext cx="5028300" cy="957900"/>
          </a:xfrm>
          <a:prstGeom prst="rect">
            <a:avLst/>
          </a:prstGeom>
          <a:solidFill>
            <a:schemeClr val="lt1"/>
          </a:solid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Summary</a:t>
            </a:r>
            <a:r>
              <a:rPr lang="en" sz="1200">
                <a:solidFill>
                  <a:srgbClr val="0D0D0D"/>
                </a:solidFill>
                <a:highlight>
                  <a:srgbClr val="FFFFFF"/>
                </a:highlight>
                <a:latin typeface="Roboto"/>
                <a:ea typeface="Roboto"/>
                <a:cs typeface="Roboto"/>
                <a:sym typeface="Roboto"/>
              </a:rPr>
              <a:t>: Unpredictable movements for exploration.</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Advantage</a:t>
            </a:r>
            <a:r>
              <a:rPr lang="en" sz="1200">
                <a:solidFill>
                  <a:srgbClr val="0D0D0D"/>
                </a:solidFill>
                <a:highlight>
                  <a:srgbClr val="FFFFFF"/>
                </a:highlight>
                <a:latin typeface="Roboto"/>
                <a:ea typeface="Roboto"/>
                <a:cs typeface="Roboto"/>
                <a:sym typeface="Roboto"/>
              </a:rPr>
              <a:t>: Adaptable, facilitates exploration.</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Disadvantage</a:t>
            </a:r>
            <a:r>
              <a:rPr lang="en" sz="1200">
                <a:solidFill>
                  <a:srgbClr val="0D0D0D"/>
                </a:solidFill>
                <a:highlight>
                  <a:srgbClr val="FFFFFF"/>
                </a:highlight>
                <a:latin typeface="Roboto"/>
                <a:ea typeface="Roboto"/>
                <a:cs typeface="Roboto"/>
                <a:sym typeface="Roboto"/>
              </a:rPr>
              <a:t>: Inefficient coverage, potential for backtracking.</a:t>
            </a:r>
            <a:endParaRPr sz="1200">
              <a:solidFill>
                <a:srgbClr val="0D0D0D"/>
              </a:solidFill>
              <a:highlight>
                <a:srgbClr val="FFFFFF"/>
              </a:highlight>
              <a:latin typeface="Roboto"/>
              <a:ea typeface="Roboto"/>
              <a:cs typeface="Roboto"/>
              <a:sym typeface="Roboto"/>
            </a:endParaRPr>
          </a:p>
          <a:p>
            <a:pPr indent="0" lvl="0" marL="457200" rtl="0" algn="l">
              <a:spcBef>
                <a:spcPts val="1500"/>
              </a:spcBef>
              <a:spcAft>
                <a:spcPts val="0"/>
              </a:spcAft>
              <a:buNone/>
            </a:pPr>
            <a:r>
              <a:t/>
            </a:r>
            <a:endParaRPr b="1" sz="1200">
              <a:solidFill>
                <a:srgbClr val="374151"/>
              </a:solidFill>
              <a:latin typeface="Roboto"/>
              <a:ea typeface="Roboto"/>
              <a:cs typeface="Roboto"/>
              <a:sym typeface="Roboto"/>
            </a:endParaRPr>
          </a:p>
          <a:p>
            <a:pPr indent="0" lvl="0" marL="0" rtl="0" algn="l">
              <a:spcBef>
                <a:spcPts val="1600"/>
              </a:spcBef>
              <a:spcAft>
                <a:spcPts val="1600"/>
              </a:spcAft>
              <a:buNone/>
            </a:pPr>
            <a:r>
              <a:t/>
            </a:r>
            <a:endParaRPr sz="1200">
              <a:solidFill>
                <a:srgbClr val="374151"/>
              </a:solidFill>
              <a:latin typeface="Roboto"/>
              <a:ea typeface="Roboto"/>
              <a:cs typeface="Roboto"/>
              <a:sym typeface="Roboto"/>
            </a:endParaRPr>
          </a:p>
        </p:txBody>
      </p:sp>
      <p:sp>
        <p:nvSpPr>
          <p:cNvPr id="252" name="Google Shape;252;p31"/>
          <p:cNvSpPr txBox="1"/>
          <p:nvPr/>
        </p:nvSpPr>
        <p:spPr>
          <a:xfrm>
            <a:off x="296375" y="1314725"/>
            <a:ext cx="8116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FF0000"/>
                </a:solidFill>
                <a:latin typeface="Lato"/>
                <a:ea typeface="Lato"/>
                <a:cs typeface="Lato"/>
                <a:sym typeface="Lato"/>
              </a:rPr>
              <a:t>Random Path</a:t>
            </a:r>
            <a:endParaRPr b="1" sz="1800">
              <a:solidFill>
                <a:srgbClr val="FF0000"/>
              </a:solidFill>
              <a:latin typeface="Lato"/>
              <a:ea typeface="Lato"/>
              <a:cs typeface="Lato"/>
              <a:sym typeface="Lato"/>
            </a:endParaRPr>
          </a:p>
        </p:txBody>
      </p:sp>
      <p:sp>
        <p:nvSpPr>
          <p:cNvPr id="253" name="Google Shape;253;p31"/>
          <p:cNvSpPr txBox="1"/>
          <p:nvPr/>
        </p:nvSpPr>
        <p:spPr>
          <a:xfrm>
            <a:off x="4439375" y="3461150"/>
            <a:ext cx="2858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FF0000"/>
                </a:solidFill>
                <a:latin typeface="Lato"/>
                <a:ea typeface="Lato"/>
                <a:cs typeface="Lato"/>
                <a:sym typeface="Lato"/>
              </a:rPr>
              <a:t>Random-90</a:t>
            </a:r>
            <a:endParaRPr b="1" sz="1900">
              <a:solidFill>
                <a:srgbClr val="FF0000"/>
              </a:solidFill>
              <a:latin typeface="Lato"/>
              <a:ea typeface="Lato"/>
              <a:cs typeface="Lato"/>
              <a:sym typeface="Lato"/>
            </a:endParaRPr>
          </a:p>
        </p:txBody>
      </p:sp>
      <p:pic>
        <p:nvPicPr>
          <p:cNvPr id="254" name="Google Shape;254;p31"/>
          <p:cNvPicPr preferRelativeResize="0"/>
          <p:nvPr/>
        </p:nvPicPr>
        <p:blipFill>
          <a:blip r:embed="rId3">
            <a:alphaModFix/>
          </a:blip>
          <a:stretch>
            <a:fillRect/>
          </a:stretch>
        </p:blipFill>
        <p:spPr>
          <a:xfrm>
            <a:off x="296375" y="2876275"/>
            <a:ext cx="3481723" cy="2150576"/>
          </a:xfrm>
          <a:prstGeom prst="rect">
            <a:avLst/>
          </a:prstGeom>
          <a:noFill/>
          <a:ln>
            <a:noFill/>
          </a:ln>
        </p:spPr>
      </p:pic>
      <p:pic>
        <p:nvPicPr>
          <p:cNvPr id="255" name="Google Shape;255;p31"/>
          <p:cNvPicPr preferRelativeResize="0"/>
          <p:nvPr/>
        </p:nvPicPr>
        <p:blipFill>
          <a:blip r:embed="rId4">
            <a:alphaModFix/>
          </a:blip>
          <a:stretch>
            <a:fillRect/>
          </a:stretch>
        </p:blipFill>
        <p:spPr>
          <a:xfrm>
            <a:off x="5135950" y="725688"/>
            <a:ext cx="3537664" cy="215057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51"/>
                                        </p:tgtEl>
                                        <p:attrNameLst>
                                          <p:attrName>style.visibility</p:attrName>
                                        </p:attrNameLst>
                                      </p:cBhvr>
                                      <p:to>
                                        <p:strVal val="visible"/>
                                      </p:to>
                                    </p:set>
                                    <p:anim calcmode="lin" valueType="num">
                                      <p:cBhvr additive="base">
                                        <p:cTn dur="1000"/>
                                        <p:tgtEl>
                                          <p:spTgt spid="25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50"/>
                                        </p:tgtEl>
                                        <p:attrNameLst>
                                          <p:attrName>style.visibility</p:attrName>
                                        </p:attrNameLst>
                                      </p:cBhvr>
                                      <p:to>
                                        <p:strVal val="visible"/>
                                      </p:to>
                                    </p:set>
                                    <p:anim calcmode="lin" valueType="num">
                                      <p:cBhvr additive="base">
                                        <p:cTn dur="1000"/>
                                        <p:tgtEl>
                                          <p:spTgt spid="25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Deviation From Gantt Chart</a:t>
            </a:r>
            <a:endParaRPr/>
          </a:p>
        </p:txBody>
      </p:sp>
      <p:pic>
        <p:nvPicPr>
          <p:cNvPr id="261" name="Google Shape;261;p32"/>
          <p:cNvPicPr preferRelativeResize="0"/>
          <p:nvPr/>
        </p:nvPicPr>
        <p:blipFill>
          <a:blip r:embed="rId3">
            <a:alphaModFix/>
          </a:blip>
          <a:stretch>
            <a:fillRect/>
          </a:stretch>
        </p:blipFill>
        <p:spPr>
          <a:xfrm>
            <a:off x="5196375" y="1263450"/>
            <a:ext cx="3540350" cy="23572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pic>
        <p:nvPicPr>
          <p:cNvPr id="266" name="Google Shape;266;p33"/>
          <p:cNvPicPr preferRelativeResize="0"/>
          <p:nvPr/>
        </p:nvPicPr>
        <p:blipFill>
          <a:blip r:embed="rId3">
            <a:alphaModFix/>
          </a:blip>
          <a:stretch>
            <a:fillRect/>
          </a:stretch>
        </p:blipFill>
        <p:spPr>
          <a:xfrm>
            <a:off x="600200" y="525125"/>
            <a:ext cx="8066248" cy="4618377"/>
          </a:xfrm>
          <a:prstGeom prst="rect">
            <a:avLst/>
          </a:prstGeom>
          <a:noFill/>
          <a:ln>
            <a:noFill/>
          </a:ln>
        </p:spPr>
      </p:pic>
      <p:sp>
        <p:nvSpPr>
          <p:cNvPr id="267" name="Google Shape;267;p33"/>
          <p:cNvSpPr txBox="1"/>
          <p:nvPr/>
        </p:nvSpPr>
        <p:spPr>
          <a:xfrm>
            <a:off x="2373075" y="-112175"/>
            <a:ext cx="4193400" cy="51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100">
                <a:solidFill>
                  <a:schemeClr val="accent1"/>
                </a:solidFill>
                <a:latin typeface="Raleway ExtraBold"/>
                <a:ea typeface="Raleway ExtraBold"/>
                <a:cs typeface="Raleway ExtraBold"/>
                <a:sym typeface="Raleway ExtraBold"/>
              </a:rPr>
              <a:t>Previous Gantt Chart </a:t>
            </a:r>
            <a:endParaRPr sz="3100">
              <a:solidFill>
                <a:schemeClr val="accent1"/>
              </a:solidFill>
              <a:latin typeface="Raleway ExtraBold"/>
              <a:ea typeface="Raleway ExtraBold"/>
              <a:cs typeface="Raleway ExtraBold"/>
              <a:sym typeface="Raleway ExtraBo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4"/>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273" name="Google Shape;273;p34"/>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274" name="Google Shape;274;p34"/>
          <p:cNvSpPr txBox="1"/>
          <p:nvPr/>
        </p:nvSpPr>
        <p:spPr>
          <a:xfrm>
            <a:off x="2373075" y="-112175"/>
            <a:ext cx="4193400" cy="51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100">
                <a:solidFill>
                  <a:schemeClr val="accent1"/>
                </a:solidFill>
                <a:latin typeface="Raleway ExtraBold"/>
                <a:ea typeface="Raleway ExtraBold"/>
                <a:cs typeface="Raleway ExtraBold"/>
                <a:sym typeface="Raleway ExtraBold"/>
              </a:rPr>
              <a:t>Updated</a:t>
            </a:r>
            <a:r>
              <a:rPr lang="en" sz="3100">
                <a:solidFill>
                  <a:schemeClr val="accent1"/>
                </a:solidFill>
                <a:latin typeface="Raleway ExtraBold"/>
                <a:ea typeface="Raleway ExtraBold"/>
                <a:cs typeface="Raleway ExtraBold"/>
                <a:sym typeface="Raleway ExtraBold"/>
              </a:rPr>
              <a:t> Gantt Chart </a:t>
            </a:r>
            <a:endParaRPr sz="3100">
              <a:solidFill>
                <a:schemeClr val="accent1"/>
              </a:solidFill>
              <a:latin typeface="Raleway ExtraBold"/>
              <a:ea typeface="Raleway ExtraBold"/>
              <a:cs typeface="Raleway ExtraBold"/>
              <a:sym typeface="Raleway ExtraBold"/>
            </a:endParaRPr>
          </a:p>
        </p:txBody>
      </p:sp>
      <p:pic>
        <p:nvPicPr>
          <p:cNvPr id="275" name="Google Shape;275;p34"/>
          <p:cNvPicPr preferRelativeResize="0"/>
          <p:nvPr/>
        </p:nvPicPr>
        <p:blipFill>
          <a:blip r:embed="rId3">
            <a:alphaModFix/>
          </a:blip>
          <a:stretch>
            <a:fillRect/>
          </a:stretch>
        </p:blipFill>
        <p:spPr>
          <a:xfrm>
            <a:off x="684025" y="514100"/>
            <a:ext cx="7775952" cy="46294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5"/>
          <p:cNvSpPr txBox="1"/>
          <p:nvPr>
            <p:ph type="title"/>
          </p:nvPr>
        </p:nvSpPr>
        <p:spPr>
          <a:xfrm>
            <a:off x="727800" y="5627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600"/>
              <a:t>Reasons for Deviations from Gantt Chart</a:t>
            </a:r>
            <a:endParaRPr b="0" sz="2600"/>
          </a:p>
        </p:txBody>
      </p:sp>
      <p:graphicFrame>
        <p:nvGraphicFramePr>
          <p:cNvPr id="281" name="Google Shape;281;p35"/>
          <p:cNvGraphicFramePr/>
          <p:nvPr/>
        </p:nvGraphicFramePr>
        <p:xfrm>
          <a:off x="773900" y="1381575"/>
          <a:ext cx="3000000" cy="3000000"/>
        </p:xfrm>
        <a:graphic>
          <a:graphicData uri="http://schemas.openxmlformats.org/drawingml/2006/table">
            <a:tbl>
              <a:tblPr>
                <a:noFill/>
                <a:tableStyleId>{02B86C3A-6DA6-4F34-B6BF-216AD7F44F7C}</a:tableStyleId>
              </a:tblPr>
              <a:tblGrid>
                <a:gridCol w="3798100"/>
                <a:gridCol w="3798100"/>
              </a:tblGrid>
              <a:tr h="1113425">
                <a:tc>
                  <a:txBody>
                    <a:bodyPr/>
                    <a:lstStyle/>
                    <a:p>
                      <a:pPr indent="0" lvl="0" marL="0" rtl="0" algn="ctr">
                        <a:spcBef>
                          <a:spcPts val="0"/>
                        </a:spcBef>
                        <a:spcAft>
                          <a:spcPts val="0"/>
                        </a:spcAft>
                        <a:buNone/>
                      </a:pPr>
                      <a:r>
                        <a:t/>
                      </a:r>
                      <a:endParaRPr b="1" sz="1300" u="sng"/>
                    </a:p>
                    <a:p>
                      <a:pPr indent="0" lvl="0" marL="0" rtl="0" algn="ctr">
                        <a:spcBef>
                          <a:spcPts val="0"/>
                        </a:spcBef>
                        <a:spcAft>
                          <a:spcPts val="0"/>
                        </a:spcAft>
                        <a:buNone/>
                      </a:pPr>
                      <a:r>
                        <a:rPr b="1" lang="en" sz="1300"/>
                        <a:t>   </a:t>
                      </a:r>
                      <a:endParaRPr b="1" sz="1300"/>
                    </a:p>
                    <a:p>
                      <a:pPr indent="0" lvl="0" marL="0" rtl="0" algn="ctr">
                        <a:spcBef>
                          <a:spcPts val="0"/>
                        </a:spcBef>
                        <a:spcAft>
                          <a:spcPts val="0"/>
                        </a:spcAft>
                        <a:buNone/>
                      </a:pPr>
                      <a:r>
                        <a:rPr b="1" lang="en" sz="1300"/>
                        <a:t>   Mechanical and Structure Design</a:t>
                      </a:r>
                      <a:endParaRPr b="1" sz="1300"/>
                    </a:p>
                    <a:p>
                      <a:pPr indent="0" lvl="0" marL="0" rtl="0" algn="ctr">
                        <a:spcBef>
                          <a:spcPts val="0"/>
                        </a:spcBef>
                        <a:spcAft>
                          <a:spcPts val="0"/>
                        </a:spcAft>
                        <a:buNone/>
                      </a:pPr>
                      <a:r>
                        <a:t/>
                      </a:r>
                      <a:endParaRPr sz="1300"/>
                    </a:p>
                  </a:txBody>
                  <a:tcPr marT="91425" marB="91425" marR="91425" marL="91425"/>
                </a:tc>
                <a:tc>
                  <a:txBody>
                    <a:bodyPr/>
                    <a:lstStyle/>
                    <a:p>
                      <a:pPr indent="0" lvl="0" marL="0" rtl="0" algn="l">
                        <a:spcBef>
                          <a:spcPts val="0"/>
                        </a:spcBef>
                        <a:spcAft>
                          <a:spcPts val="0"/>
                        </a:spcAft>
                        <a:buNone/>
                      </a:pPr>
                      <a:r>
                        <a:rPr lang="en" sz="1300"/>
                        <a:t>We could not start working on it as we could not receive the materials in week 4. </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We will start building test models this week.</a:t>
                      </a:r>
                      <a:endParaRPr sz="1300"/>
                    </a:p>
                  </a:txBody>
                  <a:tcPr marT="91425" marB="91425" marR="91425" marL="91425"/>
                </a:tc>
              </a:tr>
              <a:tr h="1113425">
                <a:tc>
                  <a:txBody>
                    <a:bodyPr/>
                    <a:lstStyle/>
                    <a:p>
                      <a:pPr indent="0" lvl="0" marL="0" rtl="0" algn="ctr">
                        <a:spcBef>
                          <a:spcPts val="0"/>
                        </a:spcBef>
                        <a:spcAft>
                          <a:spcPts val="0"/>
                        </a:spcAft>
                        <a:buNone/>
                      </a:pPr>
                      <a:r>
                        <a:rPr lang="en" sz="1300"/>
                        <a:t>   </a:t>
                      </a:r>
                      <a:endParaRPr sz="1300"/>
                    </a:p>
                    <a:p>
                      <a:pPr indent="0" lvl="0" marL="0" rtl="0" algn="ctr">
                        <a:spcBef>
                          <a:spcPts val="0"/>
                        </a:spcBef>
                        <a:spcAft>
                          <a:spcPts val="0"/>
                        </a:spcAft>
                        <a:buNone/>
                      </a:pPr>
                      <a:r>
                        <a:rPr b="1" lang="en" sz="1300"/>
                        <a:t> Software (Developing Algorithm)</a:t>
                      </a:r>
                      <a:endParaRPr b="1" sz="1300"/>
                    </a:p>
                  </a:txBody>
                  <a:tcPr marT="91425" marB="91425" marR="91425" marL="91425"/>
                </a:tc>
                <a:tc>
                  <a:txBody>
                    <a:bodyPr/>
                    <a:lstStyle/>
                    <a:p>
                      <a:pPr indent="0" lvl="0" marL="0" rtl="0" algn="l">
                        <a:spcBef>
                          <a:spcPts val="0"/>
                        </a:spcBef>
                        <a:spcAft>
                          <a:spcPts val="0"/>
                        </a:spcAft>
                        <a:buNone/>
                      </a:pPr>
                      <a:r>
                        <a:rPr lang="en" sz="1300"/>
                        <a:t>The work is ongoing, we have implemented the obstacle avoidance algorithm on simulation.</a:t>
                      </a:r>
                      <a:endParaRPr sz="1300"/>
                    </a:p>
                    <a:p>
                      <a:pPr indent="0" lvl="0" marL="0" rtl="0" algn="l">
                        <a:spcBef>
                          <a:spcPts val="0"/>
                        </a:spcBef>
                        <a:spcAft>
                          <a:spcPts val="0"/>
                        </a:spcAft>
                        <a:buNone/>
                      </a:pPr>
                      <a:r>
                        <a:rPr lang="en" sz="1300"/>
                        <a:t>Still working on more better algorithms.</a:t>
                      </a:r>
                      <a:endParaRPr sz="1300"/>
                    </a:p>
                  </a:txBody>
                  <a:tcPr marT="91425" marB="91425" marR="91425" marL="91425"/>
                </a:tc>
              </a:tr>
              <a:tr h="1113425">
                <a:tc>
                  <a:txBody>
                    <a:bodyPr/>
                    <a:lstStyle/>
                    <a:p>
                      <a:pPr indent="0" lvl="0" marL="0" rtl="0" algn="ctr">
                        <a:spcBef>
                          <a:spcPts val="0"/>
                        </a:spcBef>
                        <a:spcAft>
                          <a:spcPts val="0"/>
                        </a:spcAft>
                        <a:buNone/>
                      </a:pPr>
                      <a:r>
                        <a:t/>
                      </a:r>
                      <a:endParaRPr sz="1300"/>
                    </a:p>
                    <a:p>
                      <a:pPr indent="0" lvl="0" marL="0" rtl="0" algn="ctr">
                        <a:spcBef>
                          <a:spcPts val="0"/>
                        </a:spcBef>
                        <a:spcAft>
                          <a:spcPts val="0"/>
                        </a:spcAft>
                        <a:buNone/>
                      </a:pPr>
                      <a:r>
                        <a:rPr lang="en" sz="1300"/>
                        <a:t> </a:t>
                      </a:r>
                      <a:r>
                        <a:rPr b="1" lang="en" sz="1300"/>
                        <a:t>Electrical (Power Management and Circuit Integration)</a:t>
                      </a:r>
                      <a:endParaRPr b="1" sz="1300"/>
                    </a:p>
                  </a:txBody>
                  <a:tcPr marT="91425" marB="91425" marR="91425" marL="91425"/>
                </a:tc>
                <a:tc>
                  <a:txBody>
                    <a:bodyPr/>
                    <a:lstStyle/>
                    <a:p>
                      <a:pPr indent="0" lvl="0" marL="0" rtl="0" algn="l">
                        <a:spcBef>
                          <a:spcPts val="0"/>
                        </a:spcBef>
                        <a:spcAft>
                          <a:spcPts val="0"/>
                        </a:spcAft>
                        <a:buNone/>
                      </a:pPr>
                      <a:r>
                        <a:rPr lang="en" sz="1300"/>
                        <a:t>Implemented the schematics on software. </a:t>
                      </a:r>
                      <a:endParaRPr sz="1300"/>
                    </a:p>
                    <a:p>
                      <a:pPr indent="0" lvl="0" marL="0" rtl="0" algn="l">
                        <a:spcBef>
                          <a:spcPts val="0"/>
                        </a:spcBef>
                        <a:spcAft>
                          <a:spcPts val="0"/>
                        </a:spcAft>
                        <a:buNone/>
                      </a:pPr>
                      <a:r>
                        <a:rPr lang="en" sz="1300"/>
                        <a:t>Could not implement it hands-on as components were not available.</a:t>
                      </a:r>
                      <a:endParaRPr sz="1300"/>
                    </a:p>
                  </a:txBody>
                  <a:tcPr marT="91425" marB="91425" marR="91425" marL="91425"/>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46" name="Shape 146"/>
        <p:cNvGrpSpPr/>
        <p:nvPr/>
      </p:nvGrpSpPr>
      <p:grpSpPr>
        <a:xfrm>
          <a:off x="0" y="0"/>
          <a:ext cx="0" cy="0"/>
          <a:chOff x="0" y="0"/>
          <a:chExt cx="0" cy="0"/>
        </a:xfrm>
      </p:grpSpPr>
      <p:sp>
        <p:nvSpPr>
          <p:cNvPr id="147" name="Google Shape;147;p18"/>
          <p:cNvSpPr txBox="1"/>
          <p:nvPr>
            <p:ph type="title"/>
          </p:nvPr>
        </p:nvSpPr>
        <p:spPr>
          <a:xfrm>
            <a:off x="729450" y="1322450"/>
            <a:ext cx="28599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a:t>
            </a:r>
            <a:endParaRPr/>
          </a:p>
        </p:txBody>
      </p:sp>
      <p:sp>
        <p:nvSpPr>
          <p:cNvPr id="148" name="Google Shape;148;p18"/>
          <p:cNvSpPr txBox="1"/>
          <p:nvPr>
            <p:ph idx="4294967295" type="subTitle"/>
          </p:nvPr>
        </p:nvSpPr>
        <p:spPr>
          <a:xfrm>
            <a:off x="4451375" y="826399"/>
            <a:ext cx="4080000" cy="4198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solidFill>
                  <a:srgbClr val="FFFFFF"/>
                </a:solidFill>
              </a:rPr>
              <a:t>Summary of </a:t>
            </a:r>
            <a:r>
              <a:rPr b="1" lang="en" sz="1600">
                <a:solidFill>
                  <a:srgbClr val="FFFFFF"/>
                </a:solidFill>
              </a:rPr>
              <a:t>Progress on Milestone 1</a:t>
            </a:r>
            <a:endParaRPr b="1" sz="1600">
              <a:solidFill>
                <a:srgbClr val="FFFFFF"/>
              </a:solidFill>
            </a:endParaRPr>
          </a:p>
          <a:p>
            <a:pPr indent="0" lvl="0" marL="0" rtl="0" algn="l">
              <a:lnSpc>
                <a:spcPct val="115000"/>
              </a:lnSpc>
              <a:spcBef>
                <a:spcPts val="1600"/>
              </a:spcBef>
              <a:spcAft>
                <a:spcPts val="0"/>
              </a:spcAft>
              <a:buNone/>
            </a:pPr>
            <a:r>
              <a:rPr b="1" lang="en" sz="1600">
                <a:solidFill>
                  <a:srgbClr val="FFFFFF"/>
                </a:solidFill>
              </a:rPr>
              <a:t>Feedbacks and action</a:t>
            </a:r>
            <a:endParaRPr b="1" sz="1600">
              <a:solidFill>
                <a:srgbClr val="FFFFFF"/>
              </a:solidFill>
            </a:endParaRPr>
          </a:p>
          <a:p>
            <a:pPr indent="0" lvl="0" marL="0" rtl="0" algn="l">
              <a:lnSpc>
                <a:spcPct val="115000"/>
              </a:lnSpc>
              <a:spcBef>
                <a:spcPts val="1600"/>
              </a:spcBef>
              <a:spcAft>
                <a:spcPts val="0"/>
              </a:spcAft>
              <a:buNone/>
            </a:pPr>
            <a:r>
              <a:rPr b="1" lang="en" sz="1600">
                <a:solidFill>
                  <a:srgbClr val="FFFFFF"/>
                </a:solidFill>
              </a:rPr>
              <a:t>Progress on Milestone 2</a:t>
            </a:r>
            <a:endParaRPr b="1" sz="1600">
              <a:solidFill>
                <a:srgbClr val="FFFFFF"/>
              </a:solidFill>
            </a:endParaRPr>
          </a:p>
          <a:p>
            <a:pPr indent="0" lvl="0" marL="0" rtl="0" algn="l">
              <a:lnSpc>
                <a:spcPct val="115000"/>
              </a:lnSpc>
              <a:spcBef>
                <a:spcPts val="1600"/>
              </a:spcBef>
              <a:spcAft>
                <a:spcPts val="0"/>
              </a:spcAft>
              <a:buNone/>
            </a:pPr>
            <a:r>
              <a:rPr b="1" lang="en" sz="1600">
                <a:solidFill>
                  <a:srgbClr val="FFFFFF"/>
                </a:solidFill>
              </a:rPr>
              <a:t>Deviation from Milestone</a:t>
            </a:r>
            <a:endParaRPr b="1" sz="1600">
              <a:solidFill>
                <a:srgbClr val="FFFFFF"/>
              </a:solidFill>
            </a:endParaRPr>
          </a:p>
          <a:p>
            <a:pPr indent="0" lvl="0" marL="0" rtl="0" algn="l">
              <a:lnSpc>
                <a:spcPct val="115000"/>
              </a:lnSpc>
              <a:spcBef>
                <a:spcPts val="1600"/>
              </a:spcBef>
              <a:spcAft>
                <a:spcPts val="0"/>
              </a:spcAft>
              <a:buNone/>
            </a:pPr>
            <a:r>
              <a:rPr b="1" lang="en" sz="1600">
                <a:solidFill>
                  <a:srgbClr val="FFFFFF"/>
                </a:solidFill>
              </a:rPr>
              <a:t>Block Diagram and Schematic</a:t>
            </a:r>
            <a:endParaRPr b="1" sz="1600">
              <a:solidFill>
                <a:srgbClr val="FFFFFF"/>
              </a:solidFill>
            </a:endParaRPr>
          </a:p>
          <a:p>
            <a:pPr indent="0" lvl="0" marL="0" rtl="0" algn="l">
              <a:lnSpc>
                <a:spcPct val="115000"/>
              </a:lnSpc>
              <a:spcBef>
                <a:spcPts val="1600"/>
              </a:spcBef>
              <a:spcAft>
                <a:spcPts val="0"/>
              </a:spcAft>
              <a:buNone/>
            </a:pPr>
            <a:r>
              <a:rPr b="1" lang="en" sz="1600">
                <a:solidFill>
                  <a:srgbClr val="FFFFFF"/>
                </a:solidFill>
              </a:rPr>
              <a:t>Preliminary Testing</a:t>
            </a:r>
            <a:endParaRPr b="1" sz="1600">
              <a:solidFill>
                <a:srgbClr val="FFFFFF"/>
              </a:solidFill>
            </a:endParaRPr>
          </a:p>
          <a:p>
            <a:pPr indent="0" lvl="0" marL="0" rtl="0" algn="l">
              <a:lnSpc>
                <a:spcPct val="115000"/>
              </a:lnSpc>
              <a:spcBef>
                <a:spcPts val="1600"/>
              </a:spcBef>
              <a:spcAft>
                <a:spcPts val="0"/>
              </a:spcAft>
              <a:buNone/>
            </a:pPr>
            <a:r>
              <a:rPr b="1" lang="en" sz="1600">
                <a:solidFill>
                  <a:srgbClr val="FFFFFF"/>
                </a:solidFill>
              </a:rPr>
              <a:t>Work Ahead (Next Milestone)</a:t>
            </a:r>
            <a:endParaRPr b="1" sz="1600">
              <a:solidFill>
                <a:srgbClr val="FFFFFF"/>
              </a:solidFill>
            </a:endParaRPr>
          </a:p>
          <a:p>
            <a:pPr indent="0" lvl="0" marL="0" rtl="0" algn="l">
              <a:lnSpc>
                <a:spcPct val="115000"/>
              </a:lnSpc>
              <a:spcBef>
                <a:spcPts val="1600"/>
              </a:spcBef>
              <a:spcAft>
                <a:spcPts val="0"/>
              </a:spcAft>
              <a:buNone/>
            </a:pPr>
            <a:r>
              <a:rPr b="1" lang="en" sz="1600">
                <a:solidFill>
                  <a:srgbClr val="FFFFFF"/>
                </a:solidFill>
              </a:rPr>
              <a:t>Feedback</a:t>
            </a:r>
            <a:endParaRPr b="1" sz="1600">
              <a:solidFill>
                <a:srgbClr val="FFFFFF"/>
              </a:solidFill>
            </a:endParaRPr>
          </a:p>
          <a:p>
            <a:pPr indent="0" lvl="0" marL="0" rtl="0" algn="l">
              <a:lnSpc>
                <a:spcPct val="115000"/>
              </a:lnSpc>
              <a:spcBef>
                <a:spcPts val="1600"/>
              </a:spcBef>
              <a:spcAft>
                <a:spcPts val="0"/>
              </a:spcAft>
              <a:buNone/>
            </a:pPr>
            <a:r>
              <a:t/>
            </a:r>
            <a:endParaRPr b="1" sz="1600">
              <a:solidFill>
                <a:srgbClr val="FFFFFF"/>
              </a:solidFill>
            </a:endParaRPr>
          </a:p>
          <a:p>
            <a:pPr indent="0" lvl="0" marL="0" rtl="0" algn="l">
              <a:lnSpc>
                <a:spcPct val="115000"/>
              </a:lnSpc>
              <a:spcBef>
                <a:spcPts val="1600"/>
              </a:spcBef>
              <a:spcAft>
                <a:spcPts val="0"/>
              </a:spcAft>
              <a:buNone/>
            </a:pPr>
            <a:r>
              <a:t/>
            </a:r>
            <a:endParaRPr b="1" sz="1600">
              <a:solidFill>
                <a:srgbClr val="FFFFFF"/>
              </a:solidFill>
            </a:endParaRPr>
          </a:p>
          <a:p>
            <a:pPr indent="0" lvl="0" marL="0" rtl="0" algn="l">
              <a:spcBef>
                <a:spcPts val="1600"/>
              </a:spcBef>
              <a:spcAft>
                <a:spcPts val="1600"/>
              </a:spcAft>
              <a:buNone/>
            </a:pPr>
            <a:r>
              <a:t/>
            </a:r>
            <a:endParaRPr b="1"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6"/>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Block Diagram</a:t>
            </a:r>
            <a:endParaRPr/>
          </a:p>
          <a:p>
            <a:pPr indent="0" lvl="0" marL="0" rtl="0" algn="l">
              <a:spcBef>
                <a:spcPts val="0"/>
              </a:spcBef>
              <a:spcAft>
                <a:spcPts val="0"/>
              </a:spcAft>
              <a:buNone/>
            </a:pPr>
            <a:r>
              <a:t/>
            </a:r>
            <a:endParaRPr/>
          </a:p>
        </p:txBody>
      </p:sp>
      <p:pic>
        <p:nvPicPr>
          <p:cNvPr id="287" name="Google Shape;287;p36"/>
          <p:cNvPicPr preferRelativeResize="0"/>
          <p:nvPr/>
        </p:nvPicPr>
        <p:blipFill>
          <a:blip r:embed="rId3">
            <a:alphaModFix/>
          </a:blip>
          <a:stretch>
            <a:fillRect/>
          </a:stretch>
        </p:blipFill>
        <p:spPr>
          <a:xfrm>
            <a:off x="5418875" y="894750"/>
            <a:ext cx="2672000" cy="17790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91" name="Shape 291"/>
        <p:cNvGrpSpPr/>
        <p:nvPr/>
      </p:nvGrpSpPr>
      <p:grpSpPr>
        <a:xfrm>
          <a:off x="0" y="0"/>
          <a:ext cx="0" cy="0"/>
          <a:chOff x="0" y="0"/>
          <a:chExt cx="0" cy="0"/>
        </a:xfrm>
      </p:grpSpPr>
      <p:pic>
        <p:nvPicPr>
          <p:cNvPr id="292" name="Google Shape;292;p37"/>
          <p:cNvPicPr preferRelativeResize="0"/>
          <p:nvPr/>
        </p:nvPicPr>
        <p:blipFill>
          <a:blip r:embed="rId3">
            <a:alphaModFix/>
          </a:blip>
          <a:stretch>
            <a:fillRect/>
          </a:stretch>
        </p:blipFill>
        <p:spPr>
          <a:xfrm>
            <a:off x="2100797" y="0"/>
            <a:ext cx="7043204" cy="5143500"/>
          </a:xfrm>
          <a:prstGeom prst="rect">
            <a:avLst/>
          </a:prstGeom>
          <a:noFill/>
          <a:ln>
            <a:noFill/>
          </a:ln>
        </p:spPr>
      </p:pic>
      <p:sp>
        <p:nvSpPr>
          <p:cNvPr id="293" name="Google Shape;293;p37"/>
          <p:cNvSpPr txBox="1"/>
          <p:nvPr/>
        </p:nvSpPr>
        <p:spPr>
          <a:xfrm>
            <a:off x="202000" y="252475"/>
            <a:ext cx="1572600" cy="351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900">
                <a:solidFill>
                  <a:srgbClr val="FFFFFF"/>
                </a:solidFill>
                <a:latin typeface="Lato"/>
                <a:ea typeface="Lato"/>
                <a:cs typeface="Lato"/>
                <a:sym typeface="Lato"/>
              </a:rPr>
              <a:t>Circuit </a:t>
            </a:r>
            <a:endParaRPr sz="2900">
              <a:solidFill>
                <a:srgbClr val="FFFFFF"/>
              </a:solidFill>
              <a:latin typeface="Lato"/>
              <a:ea typeface="Lato"/>
              <a:cs typeface="Lato"/>
              <a:sym typeface="Lato"/>
            </a:endParaRPr>
          </a:p>
          <a:p>
            <a:pPr indent="0" lvl="0" marL="0" rtl="0" algn="l">
              <a:spcBef>
                <a:spcPts val="0"/>
              </a:spcBef>
              <a:spcAft>
                <a:spcPts val="0"/>
              </a:spcAft>
              <a:buNone/>
            </a:pPr>
            <a:r>
              <a:rPr lang="en" sz="2900">
                <a:solidFill>
                  <a:srgbClr val="FFFFFF"/>
                </a:solidFill>
                <a:latin typeface="Lato"/>
                <a:ea typeface="Lato"/>
                <a:cs typeface="Lato"/>
                <a:sym typeface="Lato"/>
              </a:rPr>
              <a:t>Diagram</a:t>
            </a:r>
            <a:endParaRPr sz="2900">
              <a:solidFill>
                <a:srgbClr val="FFFFFF"/>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8"/>
          <p:cNvSpPr txBox="1"/>
          <p:nvPr>
            <p:ph idx="4294967295" type="ctrTitle"/>
          </p:nvPr>
        </p:nvSpPr>
        <p:spPr>
          <a:xfrm>
            <a:off x="2547875" y="-4700"/>
            <a:ext cx="3434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500"/>
              <a:t>BLOCK DESCRIPTION</a:t>
            </a:r>
            <a:endParaRPr b="0" sz="2500"/>
          </a:p>
        </p:txBody>
      </p:sp>
      <p:sp>
        <p:nvSpPr>
          <p:cNvPr id="299" name="Google Shape;299;p38"/>
          <p:cNvSpPr txBox="1"/>
          <p:nvPr/>
        </p:nvSpPr>
        <p:spPr>
          <a:xfrm>
            <a:off x="52875" y="606725"/>
            <a:ext cx="19041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chemeClr val="accent1"/>
                </a:solidFill>
                <a:latin typeface="Lato"/>
                <a:ea typeface="Lato"/>
                <a:cs typeface="Lato"/>
                <a:sym typeface="Lato"/>
              </a:rPr>
              <a:t>Ultrasonic Sensor</a:t>
            </a:r>
            <a:endParaRPr b="1" sz="1500">
              <a:solidFill>
                <a:schemeClr val="accent1"/>
              </a:solidFill>
              <a:latin typeface="Lato"/>
              <a:ea typeface="Lato"/>
              <a:cs typeface="Lato"/>
              <a:sym typeface="Lato"/>
            </a:endParaRPr>
          </a:p>
        </p:txBody>
      </p:sp>
      <p:sp>
        <p:nvSpPr>
          <p:cNvPr id="300" name="Google Shape;300;p38"/>
          <p:cNvSpPr txBox="1"/>
          <p:nvPr/>
        </p:nvSpPr>
        <p:spPr>
          <a:xfrm>
            <a:off x="99325" y="877400"/>
            <a:ext cx="5099700" cy="171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D0D0D"/>
                </a:solidFill>
                <a:latin typeface="Lato"/>
                <a:ea typeface="Lato"/>
                <a:cs typeface="Lato"/>
                <a:sym typeface="Lato"/>
              </a:rPr>
              <a:t>The US sensor has 4 terminals namely GND, VCC, Trig and Echo.</a:t>
            </a:r>
            <a:endParaRPr sz="1200">
              <a:solidFill>
                <a:srgbClr val="0D0D0D"/>
              </a:solidFill>
              <a:latin typeface="Lato"/>
              <a:ea typeface="Lato"/>
              <a:cs typeface="Lato"/>
              <a:sym typeface="Lato"/>
            </a:endParaRPr>
          </a:p>
          <a:p>
            <a:pPr indent="0" lvl="0" marL="0" rtl="0" algn="l">
              <a:lnSpc>
                <a:spcPct val="115000"/>
              </a:lnSpc>
              <a:spcBef>
                <a:spcPts val="0"/>
              </a:spcBef>
              <a:spcAft>
                <a:spcPts val="0"/>
              </a:spcAft>
              <a:buNone/>
            </a:pPr>
            <a:r>
              <a:rPr lang="en" sz="1200">
                <a:latin typeface="Lato"/>
                <a:ea typeface="Lato"/>
                <a:cs typeface="Lato"/>
                <a:sym typeface="Lato"/>
              </a:rPr>
              <a:t>The Trig pin is used to trigger the sensor, and the Echo pin is used to receive the echo signal.</a:t>
            </a:r>
            <a:endParaRPr sz="1200">
              <a:latin typeface="Lato"/>
              <a:ea typeface="Lato"/>
              <a:cs typeface="Lato"/>
              <a:sym typeface="Lato"/>
            </a:endParaRPr>
          </a:p>
          <a:p>
            <a:pPr indent="0" lvl="0" marL="0" rtl="0" algn="l">
              <a:lnSpc>
                <a:spcPct val="115000"/>
              </a:lnSpc>
              <a:spcBef>
                <a:spcPts val="0"/>
              </a:spcBef>
              <a:spcAft>
                <a:spcPts val="0"/>
              </a:spcAft>
              <a:buNone/>
            </a:pPr>
            <a:r>
              <a:rPr lang="en" sz="1200">
                <a:latin typeface="Lato"/>
                <a:ea typeface="Lato"/>
                <a:cs typeface="Lato"/>
                <a:sym typeface="Lato"/>
              </a:rPr>
              <a:t>Connections:</a:t>
            </a:r>
            <a:endParaRPr sz="1200">
              <a:latin typeface="Lato"/>
              <a:ea typeface="Lato"/>
              <a:cs typeface="Lato"/>
              <a:sym typeface="Lato"/>
            </a:endParaRPr>
          </a:p>
          <a:p>
            <a:pPr indent="-304800" lvl="0" marL="457200" rtl="0" algn="l">
              <a:lnSpc>
                <a:spcPct val="115000"/>
              </a:lnSpc>
              <a:spcBef>
                <a:spcPts val="0"/>
              </a:spcBef>
              <a:spcAft>
                <a:spcPts val="0"/>
              </a:spcAft>
              <a:buSzPts val="1200"/>
              <a:buFont typeface="Lato"/>
              <a:buChar char="●"/>
            </a:pPr>
            <a:r>
              <a:rPr lang="en" sz="1200">
                <a:latin typeface="Lato"/>
                <a:ea typeface="Lato"/>
                <a:cs typeface="Lato"/>
                <a:sym typeface="Lato"/>
              </a:rPr>
              <a:t>VCC terminal  connected to 3.3V pin of Rpi.</a:t>
            </a:r>
            <a:endParaRPr sz="1200">
              <a:latin typeface="Lato"/>
              <a:ea typeface="Lato"/>
              <a:cs typeface="Lato"/>
              <a:sym typeface="Lato"/>
            </a:endParaRPr>
          </a:p>
          <a:p>
            <a:pPr indent="-304800" lvl="0" marL="457200" rtl="0" algn="l">
              <a:lnSpc>
                <a:spcPct val="115000"/>
              </a:lnSpc>
              <a:spcBef>
                <a:spcPts val="0"/>
              </a:spcBef>
              <a:spcAft>
                <a:spcPts val="0"/>
              </a:spcAft>
              <a:buSzPts val="1200"/>
              <a:buFont typeface="Lato"/>
              <a:buChar char="●"/>
            </a:pPr>
            <a:r>
              <a:rPr lang="en" sz="1200">
                <a:latin typeface="Lato"/>
                <a:ea typeface="Lato"/>
                <a:cs typeface="Lato"/>
                <a:sym typeface="Lato"/>
              </a:rPr>
              <a:t>GND terminal connected to GND pin of RPi.</a:t>
            </a:r>
            <a:endParaRPr sz="1200">
              <a:latin typeface="Lato"/>
              <a:ea typeface="Lato"/>
              <a:cs typeface="Lato"/>
              <a:sym typeface="Lato"/>
            </a:endParaRPr>
          </a:p>
          <a:p>
            <a:pPr indent="-304800" lvl="0" marL="457200" rtl="0" algn="l">
              <a:lnSpc>
                <a:spcPct val="115000"/>
              </a:lnSpc>
              <a:spcBef>
                <a:spcPts val="0"/>
              </a:spcBef>
              <a:spcAft>
                <a:spcPts val="0"/>
              </a:spcAft>
              <a:buSzPts val="1200"/>
              <a:buFont typeface="Lato"/>
              <a:buChar char="●"/>
            </a:pPr>
            <a:r>
              <a:rPr lang="en" sz="1200">
                <a:latin typeface="Lato"/>
                <a:ea typeface="Lato"/>
                <a:cs typeface="Lato"/>
                <a:sym typeface="Lato"/>
              </a:rPr>
              <a:t>Trig and Echo connected to GPIO pins (here Rx and Tx) on Rpi.</a:t>
            </a:r>
            <a:endParaRPr sz="1200">
              <a:solidFill>
                <a:schemeClr val="accent1"/>
              </a:solidFill>
              <a:latin typeface="Lato"/>
              <a:ea typeface="Lato"/>
              <a:cs typeface="Lato"/>
              <a:sym typeface="Lato"/>
            </a:endParaRPr>
          </a:p>
        </p:txBody>
      </p:sp>
      <p:sp>
        <p:nvSpPr>
          <p:cNvPr id="301" name="Google Shape;301;p38"/>
          <p:cNvSpPr txBox="1"/>
          <p:nvPr/>
        </p:nvSpPr>
        <p:spPr>
          <a:xfrm>
            <a:off x="4290325" y="3072800"/>
            <a:ext cx="63036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1"/>
                </a:solidFill>
                <a:latin typeface="Lato"/>
                <a:ea typeface="Lato"/>
                <a:cs typeface="Lato"/>
                <a:sym typeface="Lato"/>
              </a:rPr>
              <a:t>L298 Motor Driver</a:t>
            </a:r>
            <a:endParaRPr b="1" sz="1300">
              <a:solidFill>
                <a:schemeClr val="accent1"/>
              </a:solidFill>
              <a:latin typeface="Lato"/>
              <a:ea typeface="Lato"/>
              <a:cs typeface="Lato"/>
              <a:sym typeface="Lato"/>
            </a:endParaRPr>
          </a:p>
        </p:txBody>
      </p:sp>
      <p:sp>
        <p:nvSpPr>
          <p:cNvPr id="302" name="Google Shape;302;p38"/>
          <p:cNvSpPr txBox="1"/>
          <p:nvPr/>
        </p:nvSpPr>
        <p:spPr>
          <a:xfrm>
            <a:off x="4282600" y="3305300"/>
            <a:ext cx="4771500" cy="178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1"/>
                </a:solidFill>
                <a:latin typeface="Lato"/>
                <a:ea typeface="Lato"/>
                <a:cs typeface="Lato"/>
                <a:sym typeface="Lato"/>
              </a:rPr>
              <a:t>Motor Driver is used to provide controlled speed to driving motors. It also supplies power to both the motor. It is essential to use for voltage and current regulation.</a:t>
            </a:r>
            <a:endParaRPr sz="1200">
              <a:solidFill>
                <a:schemeClr val="accent1"/>
              </a:solidFill>
              <a:latin typeface="Lato"/>
              <a:ea typeface="Lato"/>
              <a:cs typeface="Lato"/>
              <a:sym typeface="Lato"/>
            </a:endParaRPr>
          </a:p>
          <a:p>
            <a:pPr indent="0" lvl="0" marL="0" rtl="0" algn="l">
              <a:spcBef>
                <a:spcPts val="0"/>
              </a:spcBef>
              <a:spcAft>
                <a:spcPts val="0"/>
              </a:spcAft>
              <a:buNone/>
            </a:pPr>
            <a:r>
              <a:rPr lang="en" sz="1200">
                <a:solidFill>
                  <a:schemeClr val="accent1"/>
                </a:solidFill>
                <a:latin typeface="Lato"/>
                <a:ea typeface="Lato"/>
                <a:cs typeface="Lato"/>
                <a:sym typeface="Lato"/>
              </a:rPr>
              <a:t>Connections:-</a:t>
            </a:r>
            <a:endParaRPr sz="1200">
              <a:solidFill>
                <a:schemeClr val="accent1"/>
              </a:solidFill>
              <a:latin typeface="Lato"/>
              <a:ea typeface="Lato"/>
              <a:cs typeface="Lato"/>
              <a:sym typeface="Lato"/>
            </a:endParaRPr>
          </a:p>
          <a:p>
            <a:pPr indent="-304800" lvl="0" marL="457200" rtl="0" algn="l">
              <a:spcBef>
                <a:spcPts val="0"/>
              </a:spcBef>
              <a:spcAft>
                <a:spcPts val="0"/>
              </a:spcAft>
              <a:buClr>
                <a:schemeClr val="accent1"/>
              </a:buClr>
              <a:buSzPts val="1200"/>
              <a:buFont typeface="Lato"/>
              <a:buChar char="●"/>
            </a:pPr>
            <a:r>
              <a:rPr lang="en" sz="1200">
                <a:solidFill>
                  <a:schemeClr val="accent1"/>
                </a:solidFill>
                <a:latin typeface="Lato"/>
                <a:ea typeface="Lato"/>
                <a:cs typeface="Lato"/>
                <a:sym typeface="Lato"/>
              </a:rPr>
              <a:t>Two input terminals (IN1, IN2) connected to GPIO pins on Rpi.</a:t>
            </a:r>
            <a:endParaRPr sz="1200">
              <a:solidFill>
                <a:schemeClr val="accent1"/>
              </a:solidFill>
              <a:latin typeface="Lato"/>
              <a:ea typeface="Lato"/>
              <a:cs typeface="Lato"/>
              <a:sym typeface="Lato"/>
            </a:endParaRPr>
          </a:p>
          <a:p>
            <a:pPr indent="-304800" lvl="0" marL="457200" rtl="0" algn="l">
              <a:spcBef>
                <a:spcPts val="0"/>
              </a:spcBef>
              <a:spcAft>
                <a:spcPts val="0"/>
              </a:spcAft>
              <a:buClr>
                <a:schemeClr val="accent1"/>
              </a:buClr>
              <a:buSzPts val="1200"/>
              <a:buFont typeface="Lato"/>
              <a:buChar char="●"/>
            </a:pPr>
            <a:r>
              <a:rPr lang="en" sz="1200">
                <a:solidFill>
                  <a:schemeClr val="accent1"/>
                </a:solidFill>
                <a:latin typeface="Lato"/>
                <a:ea typeface="Lato"/>
                <a:cs typeface="Lato"/>
                <a:sym typeface="Lato"/>
              </a:rPr>
              <a:t>Two output terminals (OP1, OP2) connected to motors.</a:t>
            </a:r>
            <a:endParaRPr sz="1200">
              <a:solidFill>
                <a:schemeClr val="accent1"/>
              </a:solidFill>
              <a:latin typeface="Lato"/>
              <a:ea typeface="Lato"/>
              <a:cs typeface="Lato"/>
              <a:sym typeface="Lato"/>
            </a:endParaRPr>
          </a:p>
          <a:p>
            <a:pPr indent="-304800" lvl="0" marL="457200" rtl="0" algn="l">
              <a:spcBef>
                <a:spcPts val="0"/>
              </a:spcBef>
              <a:spcAft>
                <a:spcPts val="0"/>
              </a:spcAft>
              <a:buClr>
                <a:schemeClr val="accent1"/>
              </a:buClr>
              <a:buSzPts val="1200"/>
              <a:buFont typeface="Lato"/>
              <a:buChar char="●"/>
            </a:pPr>
            <a:r>
              <a:rPr lang="en" sz="1200">
                <a:solidFill>
                  <a:schemeClr val="accent1"/>
                </a:solidFill>
                <a:latin typeface="Lato"/>
                <a:ea typeface="Lato"/>
                <a:cs typeface="Lato"/>
                <a:sym typeface="Lato"/>
              </a:rPr>
              <a:t>+12 and GND terminal connected to batteries</a:t>
            </a:r>
            <a:endParaRPr sz="1200">
              <a:solidFill>
                <a:schemeClr val="accent1"/>
              </a:solidFill>
              <a:latin typeface="Lato"/>
              <a:ea typeface="Lato"/>
              <a:cs typeface="Lato"/>
              <a:sym typeface="Lato"/>
            </a:endParaRPr>
          </a:p>
        </p:txBody>
      </p:sp>
      <p:pic>
        <p:nvPicPr>
          <p:cNvPr id="303" name="Google Shape;303;p38"/>
          <p:cNvPicPr preferRelativeResize="0"/>
          <p:nvPr/>
        </p:nvPicPr>
        <p:blipFill rotWithShape="1">
          <a:blip r:embed="rId3">
            <a:alphaModFix/>
          </a:blip>
          <a:srcRect b="0" l="0" r="0" t="0"/>
          <a:stretch/>
        </p:blipFill>
        <p:spPr>
          <a:xfrm>
            <a:off x="752150" y="2639800"/>
            <a:ext cx="2857225" cy="2304801"/>
          </a:xfrm>
          <a:prstGeom prst="rect">
            <a:avLst/>
          </a:prstGeom>
          <a:noFill/>
          <a:ln>
            <a:noFill/>
          </a:ln>
        </p:spPr>
      </p:pic>
      <p:pic>
        <p:nvPicPr>
          <p:cNvPr id="304" name="Google Shape;304;p38"/>
          <p:cNvPicPr preferRelativeResize="0"/>
          <p:nvPr/>
        </p:nvPicPr>
        <p:blipFill rotWithShape="1">
          <a:blip r:embed="rId4">
            <a:alphaModFix/>
          </a:blip>
          <a:srcRect b="11355" l="0" r="0" t="19108"/>
          <a:stretch/>
        </p:blipFill>
        <p:spPr>
          <a:xfrm>
            <a:off x="5478600" y="615600"/>
            <a:ext cx="2768000" cy="19812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39"/>
          <p:cNvSpPr txBox="1"/>
          <p:nvPr>
            <p:ph idx="4294967295" type="ctrTitle"/>
          </p:nvPr>
        </p:nvSpPr>
        <p:spPr>
          <a:xfrm>
            <a:off x="2547875" y="-4700"/>
            <a:ext cx="3434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500"/>
              <a:t>BLOCK DESCRIPTION</a:t>
            </a:r>
            <a:endParaRPr b="0" sz="2500"/>
          </a:p>
        </p:txBody>
      </p:sp>
      <p:sp>
        <p:nvSpPr>
          <p:cNvPr id="310" name="Google Shape;310;p39"/>
          <p:cNvSpPr txBox="1"/>
          <p:nvPr/>
        </p:nvSpPr>
        <p:spPr>
          <a:xfrm>
            <a:off x="129075" y="606725"/>
            <a:ext cx="19041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1"/>
                </a:solidFill>
                <a:latin typeface="Lato"/>
                <a:ea typeface="Lato"/>
                <a:cs typeface="Lato"/>
                <a:sym typeface="Lato"/>
              </a:rPr>
              <a:t>Blower</a:t>
            </a:r>
            <a:endParaRPr b="1" sz="1600">
              <a:solidFill>
                <a:schemeClr val="accent1"/>
              </a:solidFill>
              <a:latin typeface="Lato"/>
              <a:ea typeface="Lato"/>
              <a:cs typeface="Lato"/>
              <a:sym typeface="Lato"/>
            </a:endParaRPr>
          </a:p>
        </p:txBody>
      </p:sp>
      <p:sp>
        <p:nvSpPr>
          <p:cNvPr id="311" name="Google Shape;311;p39"/>
          <p:cNvSpPr txBox="1"/>
          <p:nvPr/>
        </p:nvSpPr>
        <p:spPr>
          <a:xfrm>
            <a:off x="99325" y="877400"/>
            <a:ext cx="5099700" cy="171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D0D0D"/>
                </a:solidFill>
                <a:latin typeface="Lato"/>
                <a:ea typeface="Lato"/>
                <a:cs typeface="Lato"/>
                <a:sym typeface="Lato"/>
              </a:rPr>
              <a:t>Main component of the Model. It has 4 terminals in total. These are +12V (red), GND (black), PWM(blue) and multipurpose (white).</a:t>
            </a:r>
            <a:endParaRPr sz="1200">
              <a:solidFill>
                <a:srgbClr val="0D0D0D"/>
              </a:solidFill>
              <a:latin typeface="Lato"/>
              <a:ea typeface="Lato"/>
              <a:cs typeface="Lato"/>
              <a:sym typeface="Lato"/>
            </a:endParaRPr>
          </a:p>
          <a:p>
            <a:pPr indent="0" lvl="0" marL="0" rtl="0" algn="l">
              <a:spcBef>
                <a:spcPts val="0"/>
              </a:spcBef>
              <a:spcAft>
                <a:spcPts val="0"/>
              </a:spcAft>
              <a:buNone/>
            </a:pPr>
            <a:r>
              <a:rPr lang="en" sz="1200">
                <a:latin typeface="Lato"/>
                <a:ea typeface="Lato"/>
                <a:cs typeface="Lato"/>
                <a:sym typeface="Lato"/>
              </a:rPr>
              <a:t>Connections:</a:t>
            </a:r>
            <a:endParaRPr sz="1200">
              <a:latin typeface="Lato"/>
              <a:ea typeface="Lato"/>
              <a:cs typeface="Lato"/>
              <a:sym typeface="Lato"/>
            </a:endParaRPr>
          </a:p>
          <a:p>
            <a:pPr indent="-304800" lvl="0" marL="457200" rtl="0" algn="l">
              <a:lnSpc>
                <a:spcPct val="115000"/>
              </a:lnSpc>
              <a:spcBef>
                <a:spcPts val="0"/>
              </a:spcBef>
              <a:spcAft>
                <a:spcPts val="0"/>
              </a:spcAft>
              <a:buSzPts val="1200"/>
              <a:buFont typeface="Lato"/>
              <a:buChar char="●"/>
            </a:pPr>
            <a:r>
              <a:rPr lang="en" sz="1200">
                <a:latin typeface="Lato"/>
                <a:ea typeface="Lato"/>
                <a:cs typeface="Lato"/>
                <a:sym typeface="Lato"/>
              </a:rPr>
              <a:t>+12V terminal  connected to OP pin MOS module.</a:t>
            </a:r>
            <a:endParaRPr sz="1200">
              <a:latin typeface="Lato"/>
              <a:ea typeface="Lato"/>
              <a:cs typeface="Lato"/>
              <a:sym typeface="Lato"/>
            </a:endParaRPr>
          </a:p>
          <a:p>
            <a:pPr indent="-304800" lvl="0" marL="457200" rtl="0" algn="l">
              <a:lnSpc>
                <a:spcPct val="115000"/>
              </a:lnSpc>
              <a:spcBef>
                <a:spcPts val="0"/>
              </a:spcBef>
              <a:spcAft>
                <a:spcPts val="0"/>
              </a:spcAft>
              <a:buSzPts val="1200"/>
              <a:buFont typeface="Lato"/>
              <a:buChar char="●"/>
            </a:pPr>
            <a:r>
              <a:rPr lang="en" sz="1200">
                <a:latin typeface="Lato"/>
                <a:ea typeface="Lato"/>
                <a:cs typeface="Lato"/>
                <a:sym typeface="Lato"/>
              </a:rPr>
              <a:t>GND terminal connected to GND pin of MOS Module.</a:t>
            </a:r>
            <a:endParaRPr sz="1200">
              <a:latin typeface="Lato"/>
              <a:ea typeface="Lato"/>
              <a:cs typeface="Lato"/>
              <a:sym typeface="Lato"/>
            </a:endParaRPr>
          </a:p>
          <a:p>
            <a:pPr indent="-304800" lvl="0" marL="457200" rtl="0" algn="l">
              <a:lnSpc>
                <a:spcPct val="115000"/>
              </a:lnSpc>
              <a:spcBef>
                <a:spcPts val="0"/>
              </a:spcBef>
              <a:spcAft>
                <a:spcPts val="0"/>
              </a:spcAft>
              <a:buSzPts val="1200"/>
              <a:buFont typeface="Lato"/>
              <a:buChar char="●"/>
            </a:pPr>
            <a:r>
              <a:rPr lang="en" sz="1200">
                <a:latin typeface="Lato"/>
                <a:ea typeface="Lato"/>
                <a:cs typeface="Lato"/>
                <a:sym typeface="Lato"/>
              </a:rPr>
              <a:t>PWM (control) terminal connected to GPIO pin of Rpi.</a:t>
            </a:r>
            <a:endParaRPr sz="1100">
              <a:solidFill>
                <a:srgbClr val="0D0D0D"/>
              </a:solidFill>
              <a:latin typeface="Lato"/>
              <a:ea typeface="Lato"/>
              <a:cs typeface="Lato"/>
              <a:sym typeface="Lato"/>
            </a:endParaRPr>
          </a:p>
        </p:txBody>
      </p:sp>
      <p:sp>
        <p:nvSpPr>
          <p:cNvPr id="312" name="Google Shape;312;p39"/>
          <p:cNvSpPr txBox="1"/>
          <p:nvPr/>
        </p:nvSpPr>
        <p:spPr>
          <a:xfrm>
            <a:off x="4366525" y="3149000"/>
            <a:ext cx="6303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1"/>
                </a:solidFill>
                <a:latin typeface="Lato"/>
                <a:ea typeface="Lato"/>
                <a:cs typeface="Lato"/>
                <a:sym typeface="Lato"/>
              </a:rPr>
              <a:t>MOS Module</a:t>
            </a:r>
            <a:endParaRPr b="1">
              <a:solidFill>
                <a:schemeClr val="accent1"/>
              </a:solidFill>
              <a:latin typeface="Lato"/>
              <a:ea typeface="Lato"/>
              <a:cs typeface="Lato"/>
              <a:sym typeface="Lato"/>
            </a:endParaRPr>
          </a:p>
        </p:txBody>
      </p:sp>
      <p:sp>
        <p:nvSpPr>
          <p:cNvPr id="313" name="Google Shape;313;p39"/>
          <p:cNvSpPr txBox="1"/>
          <p:nvPr/>
        </p:nvSpPr>
        <p:spPr>
          <a:xfrm>
            <a:off x="4384475" y="3406300"/>
            <a:ext cx="4771500" cy="178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D0D0D"/>
                </a:solidFill>
                <a:latin typeface="Lato"/>
                <a:ea typeface="Lato"/>
                <a:cs typeface="Lato"/>
                <a:sym typeface="Lato"/>
              </a:rPr>
              <a:t>MOS Module is important for regulating different voltages and current sent to different components at their rating.</a:t>
            </a:r>
            <a:endParaRPr sz="1200">
              <a:solidFill>
                <a:srgbClr val="0D0D0D"/>
              </a:solidFill>
              <a:latin typeface="Lato"/>
              <a:ea typeface="Lato"/>
              <a:cs typeface="Lato"/>
              <a:sym typeface="Lato"/>
            </a:endParaRPr>
          </a:p>
          <a:p>
            <a:pPr indent="0" lvl="0" marL="0" rtl="0" algn="l">
              <a:spcBef>
                <a:spcPts val="0"/>
              </a:spcBef>
              <a:spcAft>
                <a:spcPts val="0"/>
              </a:spcAft>
              <a:buNone/>
            </a:pPr>
            <a:r>
              <a:rPr lang="en" sz="1200">
                <a:solidFill>
                  <a:srgbClr val="0D0D0D"/>
                </a:solidFill>
                <a:latin typeface="Lato"/>
                <a:ea typeface="Lato"/>
                <a:cs typeface="Lato"/>
                <a:sym typeface="Lato"/>
              </a:rPr>
              <a:t>Connections:-</a:t>
            </a:r>
            <a:endParaRPr sz="1200">
              <a:solidFill>
                <a:srgbClr val="0D0D0D"/>
              </a:solidFill>
              <a:latin typeface="Lato"/>
              <a:ea typeface="Lato"/>
              <a:cs typeface="Lato"/>
              <a:sym typeface="Lato"/>
            </a:endParaRPr>
          </a:p>
          <a:p>
            <a:pPr indent="-304800" lvl="0" marL="457200" rtl="0" algn="l">
              <a:spcBef>
                <a:spcPts val="0"/>
              </a:spcBef>
              <a:spcAft>
                <a:spcPts val="0"/>
              </a:spcAft>
              <a:buClr>
                <a:srgbClr val="0D0D0D"/>
              </a:buClr>
              <a:buSzPts val="1200"/>
              <a:buFont typeface="Lato"/>
              <a:buChar char="●"/>
            </a:pPr>
            <a:r>
              <a:rPr lang="en" sz="1200">
                <a:solidFill>
                  <a:srgbClr val="0D0D0D"/>
                </a:solidFill>
                <a:latin typeface="Lato"/>
                <a:ea typeface="Lato"/>
                <a:cs typeface="Lato"/>
                <a:sym typeface="Lato"/>
              </a:rPr>
              <a:t>Power (+12V and GND) connected directly to battery.</a:t>
            </a:r>
            <a:endParaRPr sz="1200">
              <a:solidFill>
                <a:srgbClr val="0D0D0D"/>
              </a:solidFill>
              <a:latin typeface="Lato"/>
              <a:ea typeface="Lato"/>
              <a:cs typeface="Lato"/>
              <a:sym typeface="Lato"/>
            </a:endParaRPr>
          </a:p>
          <a:p>
            <a:pPr indent="-304800" lvl="0" marL="457200" rtl="0" algn="l">
              <a:spcBef>
                <a:spcPts val="0"/>
              </a:spcBef>
              <a:spcAft>
                <a:spcPts val="0"/>
              </a:spcAft>
              <a:buClr>
                <a:srgbClr val="0D0D0D"/>
              </a:buClr>
              <a:buSzPts val="1200"/>
              <a:buFont typeface="Lato"/>
              <a:buChar char="●"/>
            </a:pPr>
            <a:r>
              <a:rPr lang="en" sz="1200">
                <a:solidFill>
                  <a:srgbClr val="0D0D0D"/>
                </a:solidFill>
                <a:latin typeface="Lato"/>
                <a:ea typeface="Lato"/>
                <a:cs typeface="Lato"/>
                <a:sym typeface="Lato"/>
              </a:rPr>
              <a:t>OP (5V) pin connected to Supply pin of Rpi.</a:t>
            </a:r>
            <a:endParaRPr sz="1200">
              <a:solidFill>
                <a:srgbClr val="0D0D0D"/>
              </a:solidFill>
              <a:latin typeface="Lato"/>
              <a:ea typeface="Lato"/>
              <a:cs typeface="Lato"/>
              <a:sym typeface="Lato"/>
            </a:endParaRPr>
          </a:p>
          <a:p>
            <a:pPr indent="-304800" lvl="0" marL="457200" rtl="0" algn="l">
              <a:spcBef>
                <a:spcPts val="0"/>
              </a:spcBef>
              <a:spcAft>
                <a:spcPts val="0"/>
              </a:spcAft>
              <a:buClr>
                <a:srgbClr val="0D0D0D"/>
              </a:buClr>
              <a:buSzPts val="1200"/>
              <a:buFont typeface="Lato"/>
              <a:buChar char="●"/>
            </a:pPr>
            <a:r>
              <a:rPr lang="en" sz="1200">
                <a:solidFill>
                  <a:srgbClr val="0D0D0D"/>
                </a:solidFill>
                <a:latin typeface="Lato"/>
                <a:ea typeface="Lato"/>
                <a:cs typeface="Lato"/>
                <a:sym typeface="Lato"/>
              </a:rPr>
              <a:t>OP (12V) pin connected to Blower and L298N.</a:t>
            </a:r>
            <a:endParaRPr sz="1100">
              <a:solidFill>
                <a:srgbClr val="0D0D0D"/>
              </a:solidFill>
              <a:latin typeface="Lato"/>
              <a:ea typeface="Lato"/>
              <a:cs typeface="Lato"/>
              <a:sym typeface="Lato"/>
            </a:endParaRPr>
          </a:p>
        </p:txBody>
      </p:sp>
      <p:pic>
        <p:nvPicPr>
          <p:cNvPr id="314" name="Google Shape;314;p39"/>
          <p:cNvPicPr preferRelativeResize="0"/>
          <p:nvPr/>
        </p:nvPicPr>
        <p:blipFill>
          <a:blip r:embed="rId3">
            <a:alphaModFix/>
          </a:blip>
          <a:stretch>
            <a:fillRect/>
          </a:stretch>
        </p:blipFill>
        <p:spPr>
          <a:xfrm>
            <a:off x="5580025" y="675436"/>
            <a:ext cx="2380400" cy="2334626"/>
          </a:xfrm>
          <a:prstGeom prst="rect">
            <a:avLst/>
          </a:prstGeom>
          <a:noFill/>
          <a:ln>
            <a:noFill/>
          </a:ln>
        </p:spPr>
      </p:pic>
      <p:pic>
        <p:nvPicPr>
          <p:cNvPr id="315" name="Google Shape;315;p39"/>
          <p:cNvPicPr preferRelativeResize="0"/>
          <p:nvPr/>
        </p:nvPicPr>
        <p:blipFill>
          <a:blip r:embed="rId4">
            <a:alphaModFix/>
          </a:blip>
          <a:stretch>
            <a:fillRect/>
          </a:stretch>
        </p:blipFill>
        <p:spPr>
          <a:xfrm>
            <a:off x="643050" y="2624375"/>
            <a:ext cx="2684171" cy="22432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0"/>
          <p:cNvSpPr txBox="1"/>
          <p:nvPr>
            <p:ph idx="4294967295" type="ctrTitle"/>
          </p:nvPr>
        </p:nvSpPr>
        <p:spPr>
          <a:xfrm>
            <a:off x="2547875" y="-4700"/>
            <a:ext cx="3434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500"/>
              <a:t>BLOCK DESCRIPTION</a:t>
            </a:r>
            <a:endParaRPr b="0" sz="2500"/>
          </a:p>
        </p:txBody>
      </p:sp>
      <p:sp>
        <p:nvSpPr>
          <p:cNvPr id="321" name="Google Shape;321;p40"/>
          <p:cNvSpPr txBox="1"/>
          <p:nvPr/>
        </p:nvSpPr>
        <p:spPr>
          <a:xfrm>
            <a:off x="129075" y="606725"/>
            <a:ext cx="19041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1"/>
                </a:solidFill>
                <a:latin typeface="Lato"/>
                <a:ea typeface="Lato"/>
                <a:cs typeface="Lato"/>
                <a:sym typeface="Lato"/>
              </a:rPr>
              <a:t>Driving Motor</a:t>
            </a:r>
            <a:endParaRPr b="1">
              <a:solidFill>
                <a:schemeClr val="accent1"/>
              </a:solidFill>
              <a:latin typeface="Lato"/>
              <a:ea typeface="Lato"/>
              <a:cs typeface="Lato"/>
              <a:sym typeface="Lato"/>
            </a:endParaRPr>
          </a:p>
          <a:p>
            <a:pPr indent="0" lvl="0" marL="0" rtl="0" algn="l">
              <a:spcBef>
                <a:spcPts val="0"/>
              </a:spcBef>
              <a:spcAft>
                <a:spcPts val="0"/>
              </a:spcAft>
              <a:buNone/>
            </a:pPr>
            <a:r>
              <a:t/>
            </a:r>
            <a:endParaRPr b="1" sz="1500">
              <a:solidFill>
                <a:schemeClr val="accent1"/>
              </a:solidFill>
              <a:latin typeface="Lato"/>
              <a:ea typeface="Lato"/>
              <a:cs typeface="Lato"/>
              <a:sym typeface="Lato"/>
            </a:endParaRPr>
          </a:p>
        </p:txBody>
      </p:sp>
      <p:sp>
        <p:nvSpPr>
          <p:cNvPr id="322" name="Google Shape;322;p40"/>
          <p:cNvSpPr txBox="1"/>
          <p:nvPr/>
        </p:nvSpPr>
        <p:spPr>
          <a:xfrm>
            <a:off x="175525" y="877400"/>
            <a:ext cx="5099700" cy="113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D0D0D"/>
                </a:solidFill>
                <a:latin typeface="Lato"/>
                <a:ea typeface="Lato"/>
                <a:cs typeface="Lato"/>
                <a:sym typeface="Lato"/>
              </a:rPr>
              <a:t>Two DC (12V) geared motor used attached to the wheels. Has simple two terminals, supply and GND.</a:t>
            </a:r>
            <a:endParaRPr sz="1200">
              <a:solidFill>
                <a:srgbClr val="0D0D0D"/>
              </a:solidFill>
              <a:latin typeface="Lato"/>
              <a:ea typeface="Lato"/>
              <a:cs typeface="Lato"/>
              <a:sym typeface="Lato"/>
            </a:endParaRPr>
          </a:p>
          <a:p>
            <a:pPr indent="0" lvl="0" marL="0" rtl="0" algn="l">
              <a:spcBef>
                <a:spcPts val="0"/>
              </a:spcBef>
              <a:spcAft>
                <a:spcPts val="0"/>
              </a:spcAft>
              <a:buNone/>
            </a:pPr>
            <a:r>
              <a:rPr lang="en" sz="1200">
                <a:solidFill>
                  <a:srgbClr val="0D0D0D"/>
                </a:solidFill>
                <a:latin typeface="Lato"/>
                <a:ea typeface="Lato"/>
                <a:cs typeface="Lato"/>
                <a:sym typeface="Lato"/>
              </a:rPr>
              <a:t>Connections:</a:t>
            </a:r>
            <a:endParaRPr sz="1200">
              <a:solidFill>
                <a:srgbClr val="0D0D0D"/>
              </a:solidFill>
              <a:latin typeface="Lato"/>
              <a:ea typeface="Lato"/>
              <a:cs typeface="Lato"/>
              <a:sym typeface="Lato"/>
            </a:endParaRPr>
          </a:p>
          <a:p>
            <a:pPr indent="-304800" lvl="0" marL="457200" rtl="0" algn="l">
              <a:lnSpc>
                <a:spcPct val="115000"/>
              </a:lnSpc>
              <a:spcBef>
                <a:spcPts val="0"/>
              </a:spcBef>
              <a:spcAft>
                <a:spcPts val="0"/>
              </a:spcAft>
              <a:buClr>
                <a:srgbClr val="0D0D0D"/>
              </a:buClr>
              <a:buSzPts val="1200"/>
              <a:buFont typeface="Lato"/>
              <a:buChar char="●"/>
            </a:pPr>
            <a:r>
              <a:rPr lang="en" sz="1200">
                <a:solidFill>
                  <a:srgbClr val="0D0D0D"/>
                </a:solidFill>
                <a:latin typeface="Lato"/>
                <a:ea typeface="Lato"/>
                <a:cs typeface="Lato"/>
                <a:sym typeface="Lato"/>
              </a:rPr>
              <a:t>12V supply pin connected to Op of L298N.</a:t>
            </a:r>
            <a:endParaRPr sz="1200">
              <a:solidFill>
                <a:srgbClr val="0D0D0D"/>
              </a:solidFill>
              <a:latin typeface="Lato"/>
              <a:ea typeface="Lato"/>
              <a:cs typeface="Lato"/>
              <a:sym typeface="Lato"/>
            </a:endParaRPr>
          </a:p>
          <a:p>
            <a:pPr indent="-304800" lvl="0" marL="457200" rtl="0" algn="l">
              <a:lnSpc>
                <a:spcPct val="115000"/>
              </a:lnSpc>
              <a:spcBef>
                <a:spcPts val="0"/>
              </a:spcBef>
              <a:spcAft>
                <a:spcPts val="0"/>
              </a:spcAft>
              <a:buClr>
                <a:srgbClr val="0D0D0D"/>
              </a:buClr>
              <a:buSzPts val="1200"/>
              <a:buFont typeface="Lato"/>
              <a:buChar char="●"/>
            </a:pPr>
            <a:r>
              <a:rPr lang="en" sz="1200">
                <a:solidFill>
                  <a:srgbClr val="0D0D0D"/>
                </a:solidFill>
                <a:latin typeface="Lato"/>
                <a:ea typeface="Lato"/>
                <a:cs typeface="Lato"/>
                <a:sym typeface="Lato"/>
              </a:rPr>
              <a:t>GND connected to GND pin of L298N</a:t>
            </a:r>
            <a:endParaRPr sz="1100">
              <a:solidFill>
                <a:srgbClr val="0D0D0D"/>
              </a:solidFill>
              <a:latin typeface="Lato"/>
              <a:ea typeface="Lato"/>
              <a:cs typeface="Lato"/>
              <a:sym typeface="Lato"/>
            </a:endParaRPr>
          </a:p>
        </p:txBody>
      </p:sp>
      <p:sp>
        <p:nvSpPr>
          <p:cNvPr id="323" name="Google Shape;323;p40"/>
          <p:cNvSpPr txBox="1"/>
          <p:nvPr/>
        </p:nvSpPr>
        <p:spPr>
          <a:xfrm>
            <a:off x="4384475" y="3170650"/>
            <a:ext cx="6303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1"/>
                </a:solidFill>
                <a:latin typeface="Lato"/>
                <a:ea typeface="Lato"/>
                <a:cs typeface="Lato"/>
                <a:sym typeface="Lato"/>
              </a:rPr>
              <a:t>Brush Motor</a:t>
            </a:r>
            <a:endParaRPr b="1">
              <a:solidFill>
                <a:schemeClr val="accent1"/>
              </a:solidFill>
              <a:latin typeface="Lato"/>
              <a:ea typeface="Lato"/>
              <a:cs typeface="Lato"/>
              <a:sym typeface="Lato"/>
            </a:endParaRPr>
          </a:p>
          <a:p>
            <a:pPr indent="0" lvl="0" marL="0" rtl="0" algn="l">
              <a:spcBef>
                <a:spcPts val="0"/>
              </a:spcBef>
              <a:spcAft>
                <a:spcPts val="0"/>
              </a:spcAft>
              <a:buNone/>
            </a:pPr>
            <a:r>
              <a:t/>
            </a:r>
            <a:endParaRPr b="1">
              <a:solidFill>
                <a:schemeClr val="accent1"/>
              </a:solidFill>
              <a:latin typeface="Lato"/>
              <a:ea typeface="Lato"/>
              <a:cs typeface="Lato"/>
              <a:sym typeface="Lato"/>
            </a:endParaRPr>
          </a:p>
        </p:txBody>
      </p:sp>
      <p:sp>
        <p:nvSpPr>
          <p:cNvPr id="324" name="Google Shape;324;p40"/>
          <p:cNvSpPr txBox="1"/>
          <p:nvPr/>
        </p:nvSpPr>
        <p:spPr>
          <a:xfrm>
            <a:off x="4384475" y="3406300"/>
            <a:ext cx="4771500" cy="178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0D0D0D"/>
                </a:solidFill>
                <a:latin typeface="Lato"/>
                <a:ea typeface="Lato"/>
                <a:cs typeface="Lato"/>
                <a:sym typeface="Lato"/>
              </a:rPr>
              <a:t>Couple of DC Motors (300rpm) used for implementing Brushing Feature. Has 2 terminals.</a:t>
            </a:r>
            <a:endParaRPr sz="1300">
              <a:solidFill>
                <a:srgbClr val="0D0D0D"/>
              </a:solidFill>
              <a:latin typeface="Lato"/>
              <a:ea typeface="Lato"/>
              <a:cs typeface="Lato"/>
              <a:sym typeface="Lato"/>
            </a:endParaRPr>
          </a:p>
          <a:p>
            <a:pPr indent="0" lvl="0" marL="0" rtl="0" algn="l">
              <a:spcBef>
                <a:spcPts val="0"/>
              </a:spcBef>
              <a:spcAft>
                <a:spcPts val="0"/>
              </a:spcAft>
              <a:buNone/>
            </a:pPr>
            <a:r>
              <a:rPr lang="en" sz="1300">
                <a:solidFill>
                  <a:srgbClr val="0D0D0D"/>
                </a:solidFill>
                <a:latin typeface="Lato"/>
                <a:ea typeface="Lato"/>
                <a:cs typeface="Lato"/>
                <a:sym typeface="Lato"/>
              </a:rPr>
              <a:t>Connections:-</a:t>
            </a:r>
            <a:endParaRPr sz="1300">
              <a:solidFill>
                <a:srgbClr val="0D0D0D"/>
              </a:solidFill>
              <a:latin typeface="Lato"/>
              <a:ea typeface="Lato"/>
              <a:cs typeface="Lato"/>
              <a:sym typeface="Lato"/>
            </a:endParaRPr>
          </a:p>
          <a:p>
            <a:pPr indent="-311150" lvl="0" marL="457200" rtl="0" algn="l">
              <a:spcBef>
                <a:spcPts val="0"/>
              </a:spcBef>
              <a:spcAft>
                <a:spcPts val="0"/>
              </a:spcAft>
              <a:buClr>
                <a:srgbClr val="0D0D0D"/>
              </a:buClr>
              <a:buSzPts val="1300"/>
              <a:buFont typeface="Lato"/>
              <a:buChar char="●"/>
            </a:pPr>
            <a:r>
              <a:rPr lang="en" sz="1300">
                <a:solidFill>
                  <a:srgbClr val="0D0D0D"/>
                </a:solidFill>
                <a:latin typeface="Lato"/>
                <a:ea typeface="Lato"/>
                <a:cs typeface="Lato"/>
                <a:sym typeface="Lato"/>
              </a:rPr>
              <a:t>Power (+12V and GND) connected directly to battery.</a:t>
            </a:r>
            <a:endParaRPr sz="1300">
              <a:solidFill>
                <a:srgbClr val="0D0D0D"/>
              </a:solidFill>
              <a:latin typeface="Lato"/>
              <a:ea typeface="Lato"/>
              <a:cs typeface="Lato"/>
              <a:sym typeface="Lato"/>
            </a:endParaRPr>
          </a:p>
          <a:p>
            <a:pPr indent="-311150" lvl="0" marL="457200" rtl="0" algn="l">
              <a:spcBef>
                <a:spcPts val="0"/>
              </a:spcBef>
              <a:spcAft>
                <a:spcPts val="0"/>
              </a:spcAft>
              <a:buClr>
                <a:srgbClr val="0D0D0D"/>
              </a:buClr>
              <a:buSzPts val="1300"/>
              <a:buFont typeface="Lato"/>
              <a:buChar char="●"/>
            </a:pPr>
            <a:r>
              <a:rPr lang="en" sz="1300">
                <a:solidFill>
                  <a:srgbClr val="0D0D0D"/>
                </a:solidFill>
                <a:latin typeface="Lato"/>
                <a:ea typeface="Lato"/>
                <a:cs typeface="Lato"/>
                <a:sym typeface="Lato"/>
              </a:rPr>
              <a:t>OP (5V) pin connected to Supply pin of Rpi.</a:t>
            </a:r>
            <a:endParaRPr sz="1300">
              <a:solidFill>
                <a:srgbClr val="0D0D0D"/>
              </a:solidFill>
              <a:latin typeface="Lato"/>
              <a:ea typeface="Lato"/>
              <a:cs typeface="Lato"/>
              <a:sym typeface="Lato"/>
            </a:endParaRPr>
          </a:p>
          <a:p>
            <a:pPr indent="-311150" lvl="0" marL="457200" rtl="0" algn="l">
              <a:spcBef>
                <a:spcPts val="0"/>
              </a:spcBef>
              <a:spcAft>
                <a:spcPts val="0"/>
              </a:spcAft>
              <a:buClr>
                <a:srgbClr val="0D0D0D"/>
              </a:buClr>
              <a:buSzPts val="1300"/>
              <a:buFont typeface="Lato"/>
              <a:buChar char="●"/>
            </a:pPr>
            <a:r>
              <a:rPr lang="en" sz="1300">
                <a:solidFill>
                  <a:srgbClr val="0D0D0D"/>
                </a:solidFill>
                <a:latin typeface="Lato"/>
                <a:ea typeface="Lato"/>
                <a:cs typeface="Lato"/>
                <a:sym typeface="Lato"/>
              </a:rPr>
              <a:t>OP (12V) pin connected to Blower and L298N.</a:t>
            </a:r>
            <a:endParaRPr sz="1300">
              <a:solidFill>
                <a:srgbClr val="0D0D0D"/>
              </a:solidFill>
              <a:latin typeface="Lato"/>
              <a:ea typeface="Lato"/>
              <a:cs typeface="Lato"/>
              <a:sym typeface="Lato"/>
            </a:endParaRPr>
          </a:p>
          <a:p>
            <a:pPr indent="0" lvl="0" marL="457200" rtl="0" algn="l">
              <a:spcBef>
                <a:spcPts val="0"/>
              </a:spcBef>
              <a:spcAft>
                <a:spcPts val="0"/>
              </a:spcAft>
              <a:buNone/>
            </a:pPr>
            <a:r>
              <a:t/>
            </a:r>
            <a:endParaRPr sz="1200">
              <a:solidFill>
                <a:srgbClr val="0D0D0D"/>
              </a:solidFill>
              <a:latin typeface="Lato"/>
              <a:ea typeface="Lato"/>
              <a:cs typeface="Lato"/>
              <a:sym typeface="Lato"/>
            </a:endParaRPr>
          </a:p>
        </p:txBody>
      </p:sp>
      <p:pic>
        <p:nvPicPr>
          <p:cNvPr id="325" name="Google Shape;325;p40"/>
          <p:cNvPicPr preferRelativeResize="0"/>
          <p:nvPr/>
        </p:nvPicPr>
        <p:blipFill>
          <a:blip r:embed="rId3">
            <a:alphaModFix/>
          </a:blip>
          <a:stretch>
            <a:fillRect/>
          </a:stretch>
        </p:blipFill>
        <p:spPr>
          <a:xfrm>
            <a:off x="6011700" y="606725"/>
            <a:ext cx="1294900" cy="2472525"/>
          </a:xfrm>
          <a:prstGeom prst="rect">
            <a:avLst/>
          </a:prstGeom>
          <a:noFill/>
          <a:ln>
            <a:noFill/>
          </a:ln>
        </p:spPr>
      </p:pic>
      <p:pic>
        <p:nvPicPr>
          <p:cNvPr id="326" name="Google Shape;326;p40"/>
          <p:cNvPicPr preferRelativeResize="0"/>
          <p:nvPr/>
        </p:nvPicPr>
        <p:blipFill>
          <a:blip r:embed="rId4">
            <a:alphaModFix/>
          </a:blip>
          <a:stretch>
            <a:fillRect/>
          </a:stretch>
        </p:blipFill>
        <p:spPr>
          <a:xfrm>
            <a:off x="943850" y="2765400"/>
            <a:ext cx="2484050" cy="21495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30" name="Shape 330"/>
        <p:cNvGrpSpPr/>
        <p:nvPr/>
      </p:nvGrpSpPr>
      <p:grpSpPr>
        <a:xfrm>
          <a:off x="0" y="0"/>
          <a:ext cx="0" cy="0"/>
          <a:chOff x="0" y="0"/>
          <a:chExt cx="0" cy="0"/>
        </a:xfrm>
      </p:grpSpPr>
      <p:pic>
        <p:nvPicPr>
          <p:cNvPr id="331" name="Google Shape;331;p41"/>
          <p:cNvPicPr preferRelativeResize="0"/>
          <p:nvPr/>
        </p:nvPicPr>
        <p:blipFill>
          <a:blip r:embed="rId3">
            <a:alphaModFix/>
          </a:blip>
          <a:stretch>
            <a:fillRect/>
          </a:stretch>
        </p:blipFill>
        <p:spPr>
          <a:xfrm>
            <a:off x="2706800" y="0"/>
            <a:ext cx="6437200" cy="5143500"/>
          </a:xfrm>
          <a:prstGeom prst="rect">
            <a:avLst/>
          </a:prstGeom>
          <a:noFill/>
          <a:ln>
            <a:noFill/>
          </a:ln>
        </p:spPr>
      </p:pic>
      <p:sp>
        <p:nvSpPr>
          <p:cNvPr id="332" name="Google Shape;332;p41"/>
          <p:cNvSpPr txBox="1"/>
          <p:nvPr/>
        </p:nvSpPr>
        <p:spPr>
          <a:xfrm>
            <a:off x="-36075" y="367900"/>
            <a:ext cx="2820600" cy="383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900">
                <a:solidFill>
                  <a:srgbClr val="FFFFFF"/>
                </a:solidFill>
                <a:latin typeface="Lato"/>
                <a:ea typeface="Lato"/>
                <a:cs typeface="Lato"/>
                <a:sym typeface="Lato"/>
              </a:rPr>
              <a:t>Communication </a:t>
            </a:r>
            <a:r>
              <a:rPr lang="en" sz="2900">
                <a:solidFill>
                  <a:srgbClr val="FFFFFF"/>
                </a:solidFill>
                <a:latin typeface="Lato"/>
                <a:ea typeface="Lato"/>
                <a:cs typeface="Lato"/>
                <a:sym typeface="Lato"/>
              </a:rPr>
              <a:t>Protocol</a:t>
            </a:r>
            <a:endParaRPr sz="2900">
              <a:solidFill>
                <a:srgbClr val="FFFFFF"/>
              </a:solidFill>
              <a:latin typeface="Lato"/>
              <a:ea typeface="Lato"/>
              <a:cs typeface="Lato"/>
              <a:sym typeface="Lato"/>
            </a:endParaRPr>
          </a:p>
          <a:p>
            <a:pPr indent="0" lvl="0" marL="0" rtl="0" algn="l">
              <a:spcBef>
                <a:spcPts val="0"/>
              </a:spcBef>
              <a:spcAft>
                <a:spcPts val="0"/>
              </a:spcAft>
              <a:buNone/>
            </a:pPr>
            <a:r>
              <a:t/>
            </a:r>
            <a:endParaRPr sz="2900">
              <a:solidFill>
                <a:srgbClr val="FFFFFF"/>
              </a:solidFill>
              <a:latin typeface="Lato"/>
              <a:ea typeface="Lato"/>
              <a:cs typeface="Lato"/>
              <a:sym typeface="Lato"/>
            </a:endParaRPr>
          </a:p>
        </p:txBody>
      </p:sp>
      <p:sp>
        <p:nvSpPr>
          <p:cNvPr id="333" name="Google Shape;333;p41"/>
          <p:cNvSpPr txBox="1"/>
          <p:nvPr/>
        </p:nvSpPr>
        <p:spPr>
          <a:xfrm>
            <a:off x="7127350" y="1406725"/>
            <a:ext cx="1017300" cy="3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accent1"/>
                </a:solidFill>
                <a:latin typeface="Lato"/>
                <a:ea typeface="Lato"/>
                <a:cs typeface="Lato"/>
                <a:sym typeface="Lato"/>
              </a:rPr>
              <a:t>HTTP request</a:t>
            </a:r>
            <a:endParaRPr sz="1300">
              <a:solidFill>
                <a:schemeClr val="accent1"/>
              </a:solidFill>
              <a:latin typeface="Lato"/>
              <a:ea typeface="Lato"/>
              <a:cs typeface="Lato"/>
              <a:sym typeface="Lato"/>
            </a:endParaRPr>
          </a:p>
        </p:txBody>
      </p:sp>
      <p:sp>
        <p:nvSpPr>
          <p:cNvPr id="334" name="Google Shape;334;p41"/>
          <p:cNvSpPr txBox="1"/>
          <p:nvPr/>
        </p:nvSpPr>
        <p:spPr>
          <a:xfrm>
            <a:off x="3744000" y="1399500"/>
            <a:ext cx="1096500" cy="49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POST/GET</a:t>
            </a:r>
            <a:endParaRPr sz="1300">
              <a:solidFill>
                <a:schemeClr val="accent1"/>
              </a:solidFill>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2"/>
          <p:cNvSpPr txBox="1"/>
          <p:nvPr>
            <p:ph idx="4294967295" type="ctrTitle"/>
          </p:nvPr>
        </p:nvSpPr>
        <p:spPr>
          <a:xfrm>
            <a:off x="2547875" y="-4700"/>
            <a:ext cx="3434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500"/>
              <a:t>BLOCK DESCRIPTION</a:t>
            </a:r>
            <a:endParaRPr b="0" sz="2500"/>
          </a:p>
        </p:txBody>
      </p:sp>
      <p:sp>
        <p:nvSpPr>
          <p:cNvPr id="340" name="Google Shape;340;p42"/>
          <p:cNvSpPr txBox="1"/>
          <p:nvPr/>
        </p:nvSpPr>
        <p:spPr>
          <a:xfrm>
            <a:off x="52875" y="606725"/>
            <a:ext cx="34674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chemeClr val="accent1"/>
                </a:solidFill>
                <a:latin typeface="Lato"/>
                <a:ea typeface="Lato"/>
                <a:cs typeface="Lato"/>
                <a:sym typeface="Lato"/>
              </a:rPr>
              <a:t>Communication of App to the Server</a:t>
            </a:r>
            <a:endParaRPr b="1" sz="1500">
              <a:solidFill>
                <a:schemeClr val="accent1"/>
              </a:solidFill>
              <a:latin typeface="Lato"/>
              <a:ea typeface="Lato"/>
              <a:cs typeface="Lato"/>
              <a:sym typeface="Lato"/>
            </a:endParaRPr>
          </a:p>
        </p:txBody>
      </p:sp>
      <p:sp>
        <p:nvSpPr>
          <p:cNvPr id="341" name="Google Shape;341;p42"/>
          <p:cNvSpPr txBox="1"/>
          <p:nvPr/>
        </p:nvSpPr>
        <p:spPr>
          <a:xfrm>
            <a:off x="99325" y="877400"/>
            <a:ext cx="5099700" cy="17181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Font typeface="Lato"/>
              <a:buChar char="●"/>
            </a:pPr>
            <a:r>
              <a:rPr lang="en" sz="1200">
                <a:solidFill>
                  <a:schemeClr val="accent1"/>
                </a:solidFill>
                <a:latin typeface="Lato"/>
                <a:ea typeface="Lato"/>
                <a:cs typeface="Lato"/>
                <a:sym typeface="Lato"/>
              </a:rPr>
              <a:t>App sends HTTP/S requests to the server, including user inputs or commands.</a:t>
            </a:r>
            <a:endParaRPr sz="1200">
              <a:solidFill>
                <a:schemeClr val="accent1"/>
              </a:solidFill>
              <a:latin typeface="Lato"/>
              <a:ea typeface="Lato"/>
              <a:cs typeface="Lato"/>
              <a:sym typeface="Lato"/>
            </a:endParaRPr>
          </a:p>
          <a:p>
            <a:pPr indent="-304800" lvl="0" marL="457200" rtl="0" algn="l">
              <a:lnSpc>
                <a:spcPct val="115000"/>
              </a:lnSpc>
              <a:spcBef>
                <a:spcPts val="0"/>
              </a:spcBef>
              <a:spcAft>
                <a:spcPts val="0"/>
              </a:spcAft>
              <a:buSzPts val="1200"/>
              <a:buFont typeface="Lato"/>
              <a:buChar char="●"/>
            </a:pPr>
            <a:r>
              <a:rPr lang="en" sz="1200">
                <a:solidFill>
                  <a:schemeClr val="accent1"/>
                </a:solidFill>
                <a:latin typeface="Lato"/>
                <a:ea typeface="Lato"/>
                <a:cs typeface="Lato"/>
                <a:sym typeface="Lato"/>
              </a:rPr>
              <a:t>Utilizes RESTful API endpoints for communication.</a:t>
            </a:r>
            <a:endParaRPr sz="1200">
              <a:solidFill>
                <a:schemeClr val="accent1"/>
              </a:solidFill>
              <a:latin typeface="Lato"/>
              <a:ea typeface="Lato"/>
              <a:cs typeface="Lato"/>
              <a:sym typeface="Lato"/>
            </a:endParaRPr>
          </a:p>
          <a:p>
            <a:pPr indent="-304800" lvl="0" marL="457200" rtl="0" algn="l">
              <a:lnSpc>
                <a:spcPct val="115000"/>
              </a:lnSpc>
              <a:spcBef>
                <a:spcPts val="0"/>
              </a:spcBef>
              <a:spcAft>
                <a:spcPts val="0"/>
              </a:spcAft>
              <a:buSzPts val="1200"/>
              <a:buFont typeface="Lato"/>
              <a:buChar char="●"/>
            </a:pPr>
            <a:r>
              <a:rPr lang="en" sz="1200">
                <a:solidFill>
                  <a:schemeClr val="accent1"/>
                </a:solidFill>
                <a:latin typeface="Lato"/>
                <a:ea typeface="Lato"/>
                <a:cs typeface="Lato"/>
                <a:sym typeface="Lato"/>
              </a:rPr>
              <a:t>Data exchanged in JSON format for lightweight and efficient communication.</a:t>
            </a:r>
            <a:endParaRPr sz="1200">
              <a:solidFill>
                <a:schemeClr val="accent1"/>
              </a:solidFill>
              <a:latin typeface="Lato"/>
              <a:ea typeface="Lato"/>
              <a:cs typeface="Lato"/>
              <a:sym typeface="Lato"/>
            </a:endParaRPr>
          </a:p>
        </p:txBody>
      </p:sp>
      <p:sp>
        <p:nvSpPr>
          <p:cNvPr id="342" name="Google Shape;342;p42"/>
          <p:cNvSpPr txBox="1"/>
          <p:nvPr/>
        </p:nvSpPr>
        <p:spPr>
          <a:xfrm>
            <a:off x="4290325" y="3072800"/>
            <a:ext cx="63036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1"/>
                </a:solidFill>
                <a:latin typeface="Lato"/>
                <a:ea typeface="Lato"/>
                <a:cs typeface="Lato"/>
                <a:sym typeface="Lato"/>
              </a:rPr>
              <a:t>Server to Pi Pico W Communication</a:t>
            </a:r>
            <a:endParaRPr b="1" sz="1300">
              <a:solidFill>
                <a:schemeClr val="accent1"/>
              </a:solidFill>
              <a:latin typeface="Lato"/>
              <a:ea typeface="Lato"/>
              <a:cs typeface="Lato"/>
              <a:sym typeface="Lato"/>
            </a:endParaRPr>
          </a:p>
        </p:txBody>
      </p:sp>
      <p:sp>
        <p:nvSpPr>
          <p:cNvPr id="343" name="Google Shape;343;p42"/>
          <p:cNvSpPr txBox="1"/>
          <p:nvPr/>
        </p:nvSpPr>
        <p:spPr>
          <a:xfrm>
            <a:off x="4290325" y="3399075"/>
            <a:ext cx="4771500" cy="17838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accent1"/>
              </a:buClr>
              <a:buSzPts val="1200"/>
              <a:buFont typeface="Lato"/>
              <a:buChar char="●"/>
            </a:pPr>
            <a:r>
              <a:rPr lang="en" sz="1200">
                <a:solidFill>
                  <a:schemeClr val="accent1"/>
                </a:solidFill>
                <a:latin typeface="Lato"/>
                <a:ea typeface="Lato"/>
                <a:cs typeface="Lato"/>
                <a:sym typeface="Lato"/>
              </a:rPr>
              <a:t>Server establishes WebSocket connections with Pi Pico W.</a:t>
            </a:r>
            <a:endParaRPr sz="1200">
              <a:solidFill>
                <a:schemeClr val="accent1"/>
              </a:solidFill>
              <a:latin typeface="Lato"/>
              <a:ea typeface="Lato"/>
              <a:cs typeface="Lato"/>
              <a:sym typeface="Lato"/>
            </a:endParaRPr>
          </a:p>
          <a:p>
            <a:pPr indent="-304800" lvl="0" marL="457200" rtl="0" algn="l">
              <a:spcBef>
                <a:spcPts val="0"/>
              </a:spcBef>
              <a:spcAft>
                <a:spcPts val="0"/>
              </a:spcAft>
              <a:buClr>
                <a:schemeClr val="accent1"/>
              </a:buClr>
              <a:buSzPts val="1200"/>
              <a:buFont typeface="Lato"/>
              <a:buChar char="●"/>
            </a:pPr>
            <a:r>
              <a:rPr lang="en" sz="1200">
                <a:solidFill>
                  <a:schemeClr val="accent1"/>
                </a:solidFill>
                <a:latin typeface="Lato"/>
                <a:ea typeface="Lato"/>
                <a:cs typeface="Lato"/>
                <a:sym typeface="Lato"/>
              </a:rPr>
              <a:t>Server communication enables remote control of on-board LEDs and GPIO pins of Pi Pico W.    </a:t>
            </a:r>
            <a:endParaRPr sz="1200">
              <a:solidFill>
                <a:schemeClr val="accent1"/>
              </a:solidFill>
              <a:latin typeface="Lato"/>
              <a:ea typeface="Lato"/>
              <a:cs typeface="Lato"/>
              <a:sym typeface="Lato"/>
            </a:endParaRPr>
          </a:p>
          <a:p>
            <a:pPr indent="-304800" lvl="0" marL="457200" rtl="0" algn="l">
              <a:spcBef>
                <a:spcPts val="0"/>
              </a:spcBef>
              <a:spcAft>
                <a:spcPts val="0"/>
              </a:spcAft>
              <a:buClr>
                <a:schemeClr val="accent1"/>
              </a:buClr>
              <a:buSzPts val="1200"/>
              <a:buFont typeface="Lato"/>
              <a:buChar char="●"/>
            </a:pPr>
            <a:r>
              <a:rPr lang="en" sz="1200">
                <a:solidFill>
                  <a:schemeClr val="accent1"/>
                </a:solidFill>
                <a:latin typeface="Lato"/>
                <a:ea typeface="Lato"/>
                <a:cs typeface="Lato"/>
                <a:sym typeface="Lato"/>
              </a:rPr>
              <a:t>GPIO pins can be manipulated to trigger various actions or interact with external devices connected to the Pi Pico W.</a:t>
            </a:r>
            <a:endParaRPr sz="1200">
              <a:solidFill>
                <a:schemeClr val="accent1"/>
              </a:solidFill>
              <a:latin typeface="Lato"/>
              <a:ea typeface="Lato"/>
              <a:cs typeface="Lato"/>
              <a:sym typeface="Lato"/>
            </a:endParaRPr>
          </a:p>
          <a:p>
            <a:pPr indent="0" lvl="0" marL="457200" rtl="0" algn="l">
              <a:spcBef>
                <a:spcPts val="0"/>
              </a:spcBef>
              <a:spcAft>
                <a:spcPts val="0"/>
              </a:spcAft>
              <a:buNone/>
            </a:pPr>
            <a:r>
              <a:t/>
            </a:r>
            <a:endParaRPr sz="1200">
              <a:solidFill>
                <a:schemeClr val="accent1"/>
              </a:solidFill>
              <a:latin typeface="Lato"/>
              <a:ea typeface="Lato"/>
              <a:cs typeface="Lato"/>
              <a:sym typeface="Lato"/>
            </a:endParaRPr>
          </a:p>
          <a:p>
            <a:pPr indent="0" lvl="0" marL="457200" rtl="0" algn="l">
              <a:spcBef>
                <a:spcPts val="0"/>
              </a:spcBef>
              <a:spcAft>
                <a:spcPts val="0"/>
              </a:spcAft>
              <a:buNone/>
            </a:pPr>
            <a:r>
              <a:t/>
            </a:r>
            <a:endParaRPr sz="1200">
              <a:solidFill>
                <a:schemeClr val="accent1"/>
              </a:solidFill>
              <a:latin typeface="Lato"/>
              <a:ea typeface="Lato"/>
              <a:cs typeface="Lato"/>
              <a:sym typeface="Lato"/>
            </a:endParaRPr>
          </a:p>
        </p:txBody>
      </p:sp>
      <p:pic>
        <p:nvPicPr>
          <p:cNvPr id="344" name="Google Shape;344;p42"/>
          <p:cNvPicPr preferRelativeResize="0"/>
          <p:nvPr/>
        </p:nvPicPr>
        <p:blipFill>
          <a:blip r:embed="rId3">
            <a:alphaModFix/>
          </a:blip>
          <a:stretch>
            <a:fillRect/>
          </a:stretch>
        </p:blipFill>
        <p:spPr>
          <a:xfrm>
            <a:off x="5584450" y="576525"/>
            <a:ext cx="3370557" cy="2243198"/>
          </a:xfrm>
          <a:prstGeom prst="rect">
            <a:avLst/>
          </a:prstGeom>
          <a:noFill/>
          <a:ln>
            <a:noFill/>
          </a:ln>
        </p:spPr>
      </p:pic>
      <p:pic>
        <p:nvPicPr>
          <p:cNvPr id="345" name="Google Shape;345;p42"/>
          <p:cNvPicPr preferRelativeResize="0"/>
          <p:nvPr/>
        </p:nvPicPr>
        <p:blipFill>
          <a:blip r:embed="rId4">
            <a:alphaModFix/>
          </a:blip>
          <a:stretch>
            <a:fillRect/>
          </a:stretch>
        </p:blipFill>
        <p:spPr>
          <a:xfrm>
            <a:off x="950700" y="2595500"/>
            <a:ext cx="1851050" cy="18510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4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Simulation Results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351" name="Google Shape;351;p43"/>
          <p:cNvPicPr preferRelativeResize="0"/>
          <p:nvPr/>
        </p:nvPicPr>
        <p:blipFill>
          <a:blip r:embed="rId3">
            <a:alphaModFix/>
          </a:blip>
          <a:stretch>
            <a:fillRect/>
          </a:stretch>
        </p:blipFill>
        <p:spPr>
          <a:xfrm>
            <a:off x="5484300" y="936250"/>
            <a:ext cx="2672000" cy="17790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44"/>
          <p:cNvSpPr txBox="1"/>
          <p:nvPr>
            <p:ph type="title"/>
          </p:nvPr>
        </p:nvSpPr>
        <p:spPr>
          <a:xfrm>
            <a:off x="1237300" y="194225"/>
            <a:ext cx="1949400" cy="52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STM32</a:t>
            </a:r>
            <a:r>
              <a:rPr lang="en">
                <a:solidFill>
                  <a:schemeClr val="accent3"/>
                </a:solidFill>
              </a:rPr>
              <a:t>❌ </a:t>
            </a:r>
            <a:r>
              <a:rPr lang="en"/>
              <a:t> </a:t>
            </a:r>
            <a:endParaRPr/>
          </a:p>
        </p:txBody>
      </p:sp>
      <p:sp>
        <p:nvSpPr>
          <p:cNvPr id="357" name="Google Shape;357;p44"/>
          <p:cNvSpPr txBox="1"/>
          <p:nvPr>
            <p:ph type="title"/>
          </p:nvPr>
        </p:nvSpPr>
        <p:spPr>
          <a:xfrm>
            <a:off x="5670400" y="270425"/>
            <a:ext cx="2976300" cy="52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RPI PICO W ✅ </a:t>
            </a:r>
            <a:endParaRPr/>
          </a:p>
        </p:txBody>
      </p:sp>
      <p:sp>
        <p:nvSpPr>
          <p:cNvPr id="358" name="Google Shape;358;p44"/>
          <p:cNvSpPr txBox="1"/>
          <p:nvPr/>
        </p:nvSpPr>
        <p:spPr>
          <a:xfrm>
            <a:off x="316525" y="1280475"/>
            <a:ext cx="3827100" cy="366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1300" u="sng">
                <a:solidFill>
                  <a:schemeClr val="accent1"/>
                </a:solidFill>
                <a:latin typeface="Lato"/>
                <a:ea typeface="Lato"/>
                <a:cs typeface="Lato"/>
                <a:sym typeface="Lato"/>
              </a:rPr>
              <a:t>Testing</a:t>
            </a:r>
            <a:endParaRPr b="1" i="1" sz="1300" u="sng">
              <a:solidFill>
                <a:schemeClr val="accent1"/>
              </a:solidFill>
              <a:latin typeface="Lato"/>
              <a:ea typeface="Lato"/>
              <a:cs typeface="Lato"/>
              <a:sym typeface="Lato"/>
            </a:endParaRPr>
          </a:p>
          <a:p>
            <a:pPr indent="0" lvl="0" marL="0" rtl="0" algn="l">
              <a:spcBef>
                <a:spcPts val="0"/>
              </a:spcBef>
              <a:spcAft>
                <a:spcPts val="0"/>
              </a:spcAft>
              <a:buNone/>
            </a:pPr>
            <a:r>
              <a:rPr lang="en" sz="1200">
                <a:solidFill>
                  <a:schemeClr val="accent1"/>
                </a:solidFill>
                <a:latin typeface="Lato"/>
                <a:ea typeface="Lato"/>
                <a:cs typeface="Lato"/>
                <a:sym typeface="Lato"/>
              </a:rPr>
              <a:t>Write code to initialize the WiFi module and establish a connection to your WiFi network. Use libraries provided by the manufacturer of the WiFi module or the STM32 development environment to simplify this process.</a:t>
            </a:r>
            <a:endParaRPr sz="1200">
              <a:solidFill>
                <a:schemeClr val="accent1"/>
              </a:solidFill>
              <a:latin typeface="Lato"/>
              <a:ea typeface="Lato"/>
              <a:cs typeface="Lato"/>
              <a:sym typeface="Lato"/>
            </a:endParaRPr>
          </a:p>
          <a:p>
            <a:pPr indent="0" lvl="0" marL="0" rtl="0" algn="l">
              <a:spcBef>
                <a:spcPts val="0"/>
              </a:spcBef>
              <a:spcAft>
                <a:spcPts val="0"/>
              </a:spcAft>
              <a:buNone/>
            </a:pPr>
            <a:r>
              <a:t/>
            </a:r>
            <a:endParaRPr sz="1200">
              <a:solidFill>
                <a:schemeClr val="accent1"/>
              </a:solidFill>
              <a:latin typeface="Lato"/>
              <a:ea typeface="Lato"/>
              <a:cs typeface="Lato"/>
              <a:sym typeface="Lato"/>
            </a:endParaRPr>
          </a:p>
          <a:p>
            <a:pPr indent="0" lvl="0" marL="0" rtl="0" algn="l">
              <a:spcBef>
                <a:spcPts val="0"/>
              </a:spcBef>
              <a:spcAft>
                <a:spcPts val="0"/>
              </a:spcAft>
              <a:buNone/>
            </a:pPr>
            <a:r>
              <a:rPr b="1" i="1" lang="en" sz="1200" u="sng">
                <a:solidFill>
                  <a:schemeClr val="accent1"/>
                </a:solidFill>
                <a:latin typeface="Lato"/>
                <a:ea typeface="Lato"/>
                <a:cs typeface="Lato"/>
                <a:sym typeface="Lato"/>
              </a:rPr>
              <a:t>Results of the tests</a:t>
            </a:r>
            <a:endParaRPr b="1" i="1" sz="1200" u="sng">
              <a:solidFill>
                <a:schemeClr val="accent1"/>
              </a:solidFill>
              <a:latin typeface="Lato"/>
              <a:ea typeface="Lato"/>
              <a:cs typeface="Lato"/>
              <a:sym typeface="Lato"/>
            </a:endParaRPr>
          </a:p>
          <a:p>
            <a:pPr indent="0" lvl="0" marL="0" rtl="0" algn="l">
              <a:spcBef>
                <a:spcPts val="0"/>
              </a:spcBef>
              <a:spcAft>
                <a:spcPts val="0"/>
              </a:spcAft>
              <a:buNone/>
            </a:pPr>
            <a:r>
              <a:rPr lang="en" sz="1200">
                <a:solidFill>
                  <a:schemeClr val="accent1"/>
                </a:solidFill>
                <a:latin typeface="Lato"/>
                <a:ea typeface="Lato"/>
                <a:cs typeface="Lato"/>
                <a:sym typeface="Lato"/>
              </a:rPr>
              <a:t>We were not able to establish a connection due to</a:t>
            </a:r>
            <a:endParaRPr sz="1200">
              <a:solidFill>
                <a:schemeClr val="accent1"/>
              </a:solidFill>
              <a:latin typeface="Lato"/>
              <a:ea typeface="Lato"/>
              <a:cs typeface="Lato"/>
              <a:sym typeface="Lato"/>
            </a:endParaRPr>
          </a:p>
          <a:p>
            <a:pPr indent="0" lvl="0" marL="0" rtl="0" algn="l">
              <a:spcBef>
                <a:spcPts val="0"/>
              </a:spcBef>
              <a:spcAft>
                <a:spcPts val="0"/>
              </a:spcAft>
              <a:buNone/>
            </a:pPr>
            <a:r>
              <a:rPr lang="en" sz="1200">
                <a:solidFill>
                  <a:schemeClr val="accent1"/>
                </a:solidFill>
                <a:latin typeface="Lato"/>
                <a:ea typeface="Lato"/>
                <a:cs typeface="Lato"/>
                <a:sym typeface="Lato"/>
              </a:rPr>
              <a:t>compatibility issues in the firmware of either the ESP8266 WiFi module or the STM32 microcontroller.</a:t>
            </a:r>
            <a:endParaRPr sz="12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a:p>
            <a:pPr indent="0" lvl="0" marL="0" rtl="0" algn="l">
              <a:spcBef>
                <a:spcPts val="0"/>
              </a:spcBef>
              <a:spcAft>
                <a:spcPts val="0"/>
              </a:spcAft>
              <a:buNone/>
            </a:pPr>
            <a:r>
              <a:rPr b="1" i="1" lang="en" sz="1300" u="sng">
                <a:solidFill>
                  <a:schemeClr val="accent1"/>
                </a:solidFill>
                <a:latin typeface="Lato"/>
                <a:ea typeface="Lato"/>
                <a:cs typeface="Lato"/>
                <a:sym typeface="Lato"/>
              </a:rPr>
              <a:t>Conclusions</a:t>
            </a:r>
            <a:endParaRPr b="1" i="1" sz="1300" u="sng">
              <a:solidFill>
                <a:schemeClr val="accent1"/>
              </a:solidFill>
              <a:latin typeface="Lato"/>
              <a:ea typeface="Lato"/>
              <a:cs typeface="Lato"/>
              <a:sym typeface="Lato"/>
            </a:endParaRPr>
          </a:p>
          <a:p>
            <a:pPr indent="0" lvl="0" marL="0" rtl="0" algn="l">
              <a:spcBef>
                <a:spcPts val="0"/>
              </a:spcBef>
              <a:spcAft>
                <a:spcPts val="0"/>
              </a:spcAft>
              <a:buNone/>
            </a:pPr>
            <a:r>
              <a:rPr lang="en" sz="1200">
                <a:solidFill>
                  <a:schemeClr val="accent1"/>
                </a:solidFill>
                <a:latin typeface="Lato"/>
                <a:ea typeface="Lato"/>
                <a:cs typeface="Lato"/>
                <a:sym typeface="Lato"/>
              </a:rPr>
              <a:t>Due to the above reason we concluded that, it is preferable to use a </a:t>
            </a:r>
            <a:r>
              <a:rPr lang="en" sz="1200">
                <a:solidFill>
                  <a:schemeClr val="accent1"/>
                </a:solidFill>
                <a:latin typeface="Lato"/>
                <a:ea typeface="Lato"/>
                <a:cs typeface="Lato"/>
                <a:sym typeface="Lato"/>
              </a:rPr>
              <a:t>Raspberry</a:t>
            </a:r>
            <a:r>
              <a:rPr lang="en" sz="1200">
                <a:solidFill>
                  <a:schemeClr val="accent1"/>
                </a:solidFill>
                <a:latin typeface="Lato"/>
                <a:ea typeface="Lato"/>
                <a:cs typeface="Lato"/>
                <a:sym typeface="Lato"/>
              </a:rPr>
              <a:t> Pi Pico W microcontroller </a:t>
            </a:r>
            <a:r>
              <a:rPr lang="en" sz="1200">
                <a:solidFill>
                  <a:schemeClr val="accent1"/>
                </a:solidFill>
                <a:latin typeface="Lato"/>
                <a:ea typeface="Lato"/>
                <a:cs typeface="Lato"/>
                <a:sym typeface="Lato"/>
              </a:rPr>
              <a:t>instead of STM32 microcontroller.</a:t>
            </a:r>
            <a:endParaRPr sz="1200">
              <a:solidFill>
                <a:schemeClr val="accent1"/>
              </a:solidFill>
              <a:latin typeface="Lato"/>
              <a:ea typeface="Lato"/>
              <a:cs typeface="Lato"/>
              <a:sym typeface="Lato"/>
            </a:endParaRPr>
          </a:p>
        </p:txBody>
      </p:sp>
      <p:sp>
        <p:nvSpPr>
          <p:cNvPr id="359" name="Google Shape;359;p44"/>
          <p:cNvSpPr txBox="1"/>
          <p:nvPr/>
        </p:nvSpPr>
        <p:spPr>
          <a:xfrm>
            <a:off x="5026550" y="1201350"/>
            <a:ext cx="3827100" cy="366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1300" u="sng">
                <a:solidFill>
                  <a:schemeClr val="accent1"/>
                </a:solidFill>
                <a:latin typeface="Lato"/>
                <a:ea typeface="Lato"/>
                <a:cs typeface="Lato"/>
                <a:sym typeface="Lato"/>
              </a:rPr>
              <a:t>Testing</a:t>
            </a:r>
            <a:endParaRPr b="1" i="1" sz="1300" u="sng">
              <a:solidFill>
                <a:schemeClr val="accent1"/>
              </a:solidFill>
              <a:latin typeface="Lato"/>
              <a:ea typeface="Lato"/>
              <a:cs typeface="Lato"/>
              <a:sym typeface="Lato"/>
            </a:endParaRPr>
          </a:p>
          <a:p>
            <a:pPr indent="0" lvl="0" marL="0" rtl="0" algn="l">
              <a:spcBef>
                <a:spcPts val="0"/>
              </a:spcBef>
              <a:spcAft>
                <a:spcPts val="0"/>
              </a:spcAft>
              <a:buNone/>
            </a:pPr>
            <a:r>
              <a:rPr lang="en" sz="1200">
                <a:solidFill>
                  <a:schemeClr val="accent1"/>
                </a:solidFill>
                <a:latin typeface="Lato"/>
                <a:ea typeface="Lato"/>
                <a:cs typeface="Lato"/>
                <a:sym typeface="Lato"/>
              </a:rPr>
              <a:t>Developed a straightforward Pico SDK program to manage WiFi functionalities on the Raspberry Pi Pico W. This program initializes the WiFi module, scans for available networks, connects to a predefined SSID using appropriate credentials, and incorporates error handling to gracefully manage connection failures.</a:t>
            </a:r>
            <a:endParaRPr sz="1200">
              <a:solidFill>
                <a:schemeClr val="accent1"/>
              </a:solidFill>
              <a:latin typeface="Lato"/>
              <a:ea typeface="Lato"/>
              <a:cs typeface="Lato"/>
              <a:sym typeface="Lato"/>
            </a:endParaRPr>
          </a:p>
          <a:p>
            <a:pPr indent="0" lvl="0" marL="0" rtl="0" algn="l">
              <a:spcBef>
                <a:spcPts val="0"/>
              </a:spcBef>
              <a:spcAft>
                <a:spcPts val="0"/>
              </a:spcAft>
              <a:buNone/>
            </a:pPr>
            <a:r>
              <a:t/>
            </a:r>
            <a:endParaRPr sz="1200">
              <a:solidFill>
                <a:schemeClr val="accent1"/>
              </a:solidFill>
              <a:latin typeface="Lato"/>
              <a:ea typeface="Lato"/>
              <a:cs typeface="Lato"/>
              <a:sym typeface="Lato"/>
            </a:endParaRPr>
          </a:p>
          <a:p>
            <a:pPr indent="0" lvl="0" marL="0" rtl="0" algn="l">
              <a:spcBef>
                <a:spcPts val="0"/>
              </a:spcBef>
              <a:spcAft>
                <a:spcPts val="0"/>
              </a:spcAft>
              <a:buNone/>
            </a:pPr>
            <a:r>
              <a:rPr b="1" i="1" lang="en" sz="1200" u="sng">
                <a:solidFill>
                  <a:schemeClr val="accent1"/>
                </a:solidFill>
                <a:latin typeface="Lato"/>
                <a:ea typeface="Lato"/>
                <a:cs typeface="Lato"/>
                <a:sym typeface="Lato"/>
              </a:rPr>
              <a:t>Results of the tests</a:t>
            </a:r>
            <a:endParaRPr b="1" i="1" sz="1200" u="sng">
              <a:solidFill>
                <a:schemeClr val="accent1"/>
              </a:solidFill>
              <a:latin typeface="Lato"/>
              <a:ea typeface="Lato"/>
              <a:cs typeface="Lato"/>
              <a:sym typeface="Lato"/>
            </a:endParaRPr>
          </a:p>
          <a:p>
            <a:pPr indent="0" lvl="0" marL="0" rtl="0" algn="l">
              <a:spcBef>
                <a:spcPts val="0"/>
              </a:spcBef>
              <a:spcAft>
                <a:spcPts val="0"/>
              </a:spcAft>
              <a:buNone/>
            </a:pPr>
            <a:r>
              <a:rPr lang="en" sz="1200">
                <a:solidFill>
                  <a:schemeClr val="accent1"/>
                </a:solidFill>
                <a:latin typeface="Lato"/>
                <a:ea typeface="Lato"/>
                <a:cs typeface="Lato"/>
                <a:sym typeface="Lato"/>
              </a:rPr>
              <a:t>We were successfully able to establish a WIfi connection and displayed network scan results and connection status on the console through the developed program.</a:t>
            </a:r>
            <a:endParaRPr sz="1200">
              <a:solidFill>
                <a:schemeClr val="accent1"/>
              </a:solidFill>
              <a:latin typeface="Lato"/>
              <a:ea typeface="Lato"/>
              <a:cs typeface="Lato"/>
              <a:sym typeface="Lato"/>
            </a:endParaRPr>
          </a:p>
          <a:p>
            <a:pPr indent="0" lvl="0" marL="0" rtl="0" algn="l">
              <a:spcBef>
                <a:spcPts val="0"/>
              </a:spcBef>
              <a:spcAft>
                <a:spcPts val="0"/>
              </a:spcAft>
              <a:buNone/>
            </a:pPr>
            <a:r>
              <a:t/>
            </a:r>
            <a:endParaRPr sz="1200">
              <a:solidFill>
                <a:schemeClr val="accent1"/>
              </a:solidFill>
              <a:latin typeface="Lato"/>
              <a:ea typeface="Lato"/>
              <a:cs typeface="Lato"/>
              <a:sym typeface="Lato"/>
            </a:endParaRPr>
          </a:p>
          <a:p>
            <a:pPr indent="0" lvl="0" marL="0" rtl="0" algn="l">
              <a:spcBef>
                <a:spcPts val="0"/>
              </a:spcBef>
              <a:spcAft>
                <a:spcPts val="0"/>
              </a:spcAft>
              <a:buNone/>
            </a:pPr>
            <a:r>
              <a:rPr b="1" i="1" lang="en" sz="1300" u="sng">
                <a:solidFill>
                  <a:schemeClr val="accent1"/>
                </a:solidFill>
                <a:latin typeface="Lato"/>
                <a:ea typeface="Lato"/>
                <a:cs typeface="Lato"/>
                <a:sym typeface="Lato"/>
              </a:rPr>
              <a:t>Conclusions</a:t>
            </a:r>
            <a:endParaRPr b="1" i="1" sz="1300" u="sng">
              <a:solidFill>
                <a:schemeClr val="accent1"/>
              </a:solidFill>
              <a:latin typeface="Lato"/>
              <a:ea typeface="Lato"/>
              <a:cs typeface="Lato"/>
              <a:sym typeface="Lato"/>
            </a:endParaRPr>
          </a:p>
          <a:p>
            <a:pPr indent="0" lvl="0" marL="0" rtl="0" algn="l">
              <a:spcBef>
                <a:spcPts val="0"/>
              </a:spcBef>
              <a:spcAft>
                <a:spcPts val="0"/>
              </a:spcAft>
              <a:buNone/>
            </a:pPr>
            <a:r>
              <a:rPr lang="en" sz="1200">
                <a:solidFill>
                  <a:schemeClr val="accent1"/>
                </a:solidFill>
                <a:latin typeface="Lato"/>
                <a:ea typeface="Lato"/>
                <a:cs typeface="Lato"/>
                <a:sym typeface="Lato"/>
              </a:rPr>
              <a:t>Due to good connectivity and an in-built Wifi module in RPI Pico W microcontroller, we are going to use this in our Project.</a:t>
            </a:r>
            <a:endParaRPr sz="1200">
              <a:solidFill>
                <a:schemeClr val="accent1"/>
              </a:solidFill>
              <a:latin typeface="Lato"/>
              <a:ea typeface="Lato"/>
              <a:cs typeface="Lato"/>
              <a:sym typeface="La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45"/>
          <p:cNvSpPr txBox="1"/>
          <p:nvPr>
            <p:ph idx="4294967295" type="ctrTitle"/>
          </p:nvPr>
        </p:nvSpPr>
        <p:spPr>
          <a:xfrm>
            <a:off x="2282825" y="-4700"/>
            <a:ext cx="4596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SIMULATION ENVIRONMENT</a:t>
            </a:r>
            <a:endParaRPr sz="2500"/>
          </a:p>
        </p:txBody>
      </p:sp>
      <p:graphicFrame>
        <p:nvGraphicFramePr>
          <p:cNvPr id="365" name="Google Shape;365;p45"/>
          <p:cNvGraphicFramePr/>
          <p:nvPr/>
        </p:nvGraphicFramePr>
        <p:xfrm>
          <a:off x="302675" y="1485775"/>
          <a:ext cx="3000000" cy="3000000"/>
        </p:xfrm>
        <a:graphic>
          <a:graphicData uri="http://schemas.openxmlformats.org/drawingml/2006/table">
            <a:tbl>
              <a:tblPr>
                <a:noFill/>
                <a:tableStyleId>{02B86C3A-6DA6-4F34-B6BF-216AD7F44F7C}</a:tableStyleId>
              </a:tblPr>
              <a:tblGrid>
                <a:gridCol w="2910900"/>
                <a:gridCol w="2910900"/>
                <a:gridCol w="2910900"/>
              </a:tblGrid>
              <a:tr h="17979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788550">
                <a:tc>
                  <a:txBody>
                    <a:bodyPr/>
                    <a:lstStyle/>
                    <a:p>
                      <a:pPr indent="0" lvl="0" marL="0" rtl="0" algn="l">
                        <a:spcBef>
                          <a:spcPts val="0"/>
                        </a:spcBef>
                        <a:spcAft>
                          <a:spcPts val="0"/>
                        </a:spcAft>
                        <a:buNone/>
                      </a:pPr>
                      <a:r>
                        <a:rPr b="1" lang="en" sz="2000"/>
                        <a:t>Empty Uneven Room</a:t>
                      </a:r>
                      <a:endParaRPr b="1" sz="2000"/>
                    </a:p>
                  </a:txBody>
                  <a:tcPr marT="91425" marB="91425" marR="91425" marL="91425"/>
                </a:tc>
                <a:tc>
                  <a:txBody>
                    <a:bodyPr/>
                    <a:lstStyle/>
                    <a:p>
                      <a:pPr indent="0" lvl="0" marL="0" rtl="0" algn="l">
                        <a:spcBef>
                          <a:spcPts val="0"/>
                        </a:spcBef>
                        <a:spcAft>
                          <a:spcPts val="0"/>
                        </a:spcAft>
                        <a:buNone/>
                      </a:pPr>
                      <a:r>
                        <a:rPr b="1" lang="en" sz="2000"/>
                        <a:t>Empty Even Room</a:t>
                      </a:r>
                      <a:endParaRPr b="1" sz="2000"/>
                    </a:p>
                  </a:txBody>
                  <a:tcPr marT="91425" marB="91425" marR="91425" marL="91425"/>
                </a:tc>
                <a:tc>
                  <a:txBody>
                    <a:bodyPr/>
                    <a:lstStyle/>
                    <a:p>
                      <a:pPr indent="0" lvl="0" marL="0" rtl="0" algn="l">
                        <a:spcBef>
                          <a:spcPts val="0"/>
                        </a:spcBef>
                        <a:spcAft>
                          <a:spcPts val="0"/>
                        </a:spcAft>
                        <a:buNone/>
                      </a:pPr>
                      <a:r>
                        <a:rPr b="1" lang="en" sz="2000"/>
                        <a:t>Room with Obstacles</a:t>
                      </a:r>
                      <a:endParaRPr b="1" sz="2000"/>
                    </a:p>
                  </a:txBody>
                  <a:tcPr marT="91425" marB="91425" marR="91425" marL="91425"/>
                </a:tc>
              </a:tr>
            </a:tbl>
          </a:graphicData>
        </a:graphic>
      </p:graphicFrame>
      <p:pic>
        <p:nvPicPr>
          <p:cNvPr id="366" name="Google Shape;366;p45"/>
          <p:cNvPicPr preferRelativeResize="0"/>
          <p:nvPr/>
        </p:nvPicPr>
        <p:blipFill>
          <a:blip r:embed="rId3">
            <a:alphaModFix/>
          </a:blip>
          <a:stretch>
            <a:fillRect/>
          </a:stretch>
        </p:blipFill>
        <p:spPr>
          <a:xfrm>
            <a:off x="302676" y="1485763"/>
            <a:ext cx="2910899" cy="1797982"/>
          </a:xfrm>
          <a:prstGeom prst="rect">
            <a:avLst/>
          </a:prstGeom>
          <a:noFill/>
          <a:ln>
            <a:noFill/>
          </a:ln>
        </p:spPr>
      </p:pic>
      <p:pic>
        <p:nvPicPr>
          <p:cNvPr id="367" name="Google Shape;367;p45"/>
          <p:cNvPicPr preferRelativeResize="0"/>
          <p:nvPr/>
        </p:nvPicPr>
        <p:blipFill>
          <a:blip r:embed="rId4">
            <a:alphaModFix/>
          </a:blip>
          <a:stretch>
            <a:fillRect/>
          </a:stretch>
        </p:blipFill>
        <p:spPr>
          <a:xfrm>
            <a:off x="3213575" y="1485763"/>
            <a:ext cx="2910899" cy="1797998"/>
          </a:xfrm>
          <a:prstGeom prst="rect">
            <a:avLst/>
          </a:prstGeom>
          <a:noFill/>
          <a:ln>
            <a:noFill/>
          </a:ln>
        </p:spPr>
      </p:pic>
      <p:pic>
        <p:nvPicPr>
          <p:cNvPr id="368" name="Google Shape;368;p45"/>
          <p:cNvPicPr preferRelativeResize="0"/>
          <p:nvPr/>
        </p:nvPicPr>
        <p:blipFill>
          <a:blip r:embed="rId5">
            <a:alphaModFix/>
          </a:blip>
          <a:stretch>
            <a:fillRect/>
          </a:stretch>
        </p:blipFill>
        <p:spPr>
          <a:xfrm>
            <a:off x="6124509" y="1515700"/>
            <a:ext cx="2910868" cy="17979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Summary of Milestone 1 and Feedback</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46"/>
          <p:cNvSpPr txBox="1"/>
          <p:nvPr>
            <p:ph type="title"/>
          </p:nvPr>
        </p:nvSpPr>
        <p:spPr>
          <a:xfrm>
            <a:off x="481350" y="535550"/>
            <a:ext cx="46539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Algorithms </a:t>
            </a:r>
            <a:r>
              <a:rPr lang="en"/>
              <a:t>Comparison</a:t>
            </a:r>
            <a:r>
              <a:rPr lang="en"/>
              <a:t> </a:t>
            </a:r>
            <a:endParaRPr/>
          </a:p>
        </p:txBody>
      </p:sp>
      <p:graphicFrame>
        <p:nvGraphicFramePr>
          <p:cNvPr id="374" name="Google Shape;374;p46"/>
          <p:cNvGraphicFramePr/>
          <p:nvPr/>
        </p:nvGraphicFramePr>
        <p:xfrm>
          <a:off x="481350" y="1252800"/>
          <a:ext cx="3000000" cy="3000000"/>
        </p:xfrm>
        <a:graphic>
          <a:graphicData uri="http://schemas.openxmlformats.org/drawingml/2006/table">
            <a:tbl>
              <a:tblPr>
                <a:noFill/>
                <a:tableStyleId>{02B86C3A-6DA6-4F34-B6BF-216AD7F44F7C}</a:tableStyleId>
              </a:tblPr>
              <a:tblGrid>
                <a:gridCol w="1861375"/>
                <a:gridCol w="2018450"/>
                <a:gridCol w="2162375"/>
                <a:gridCol w="2070800"/>
              </a:tblGrid>
              <a:tr h="3810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b="1" lang="en"/>
                        <a:t>Empty Even Room</a:t>
                      </a:r>
                      <a:endParaRPr b="1"/>
                    </a:p>
                    <a:p>
                      <a:pPr indent="0" lvl="0" marL="0" rtl="0" algn="l">
                        <a:spcBef>
                          <a:spcPts val="0"/>
                        </a:spcBef>
                        <a:spcAft>
                          <a:spcPts val="0"/>
                        </a:spcAft>
                        <a:buNone/>
                      </a:pPr>
                      <a:r>
                        <a:rPr b="1" lang="en"/>
                        <a:t>Sec (% clean)</a:t>
                      </a:r>
                      <a:endParaRPr b="1"/>
                    </a:p>
                  </a:txBody>
                  <a:tcPr marT="91425" marB="91425" marR="91425" marL="91425"/>
                </a:tc>
                <a:tc>
                  <a:txBody>
                    <a:bodyPr/>
                    <a:lstStyle/>
                    <a:p>
                      <a:pPr indent="0" lvl="0" marL="0" rtl="0" algn="l">
                        <a:spcBef>
                          <a:spcPts val="0"/>
                        </a:spcBef>
                        <a:spcAft>
                          <a:spcPts val="0"/>
                        </a:spcAft>
                        <a:buNone/>
                      </a:pPr>
                      <a:r>
                        <a:rPr b="1" lang="en"/>
                        <a:t>Empty Uneven Room</a:t>
                      </a:r>
                      <a:endParaRPr b="1"/>
                    </a:p>
                    <a:p>
                      <a:pPr indent="0" lvl="0" marL="0" rtl="0" algn="l">
                        <a:spcBef>
                          <a:spcPts val="0"/>
                        </a:spcBef>
                        <a:spcAft>
                          <a:spcPts val="0"/>
                        </a:spcAft>
                        <a:buNone/>
                      </a:pPr>
                      <a:r>
                        <a:rPr b="1" lang="en"/>
                        <a:t>(% clean)</a:t>
                      </a:r>
                      <a:endParaRPr b="1"/>
                    </a:p>
                  </a:txBody>
                  <a:tcPr marT="91425" marB="91425" marR="91425" marL="91425"/>
                </a:tc>
                <a:tc>
                  <a:txBody>
                    <a:bodyPr/>
                    <a:lstStyle/>
                    <a:p>
                      <a:pPr indent="0" lvl="0" marL="0" rtl="0" algn="l">
                        <a:spcBef>
                          <a:spcPts val="0"/>
                        </a:spcBef>
                        <a:spcAft>
                          <a:spcPts val="0"/>
                        </a:spcAft>
                        <a:buNone/>
                      </a:pPr>
                      <a:r>
                        <a:rPr b="1" lang="en"/>
                        <a:t>Room with Obstacles</a:t>
                      </a:r>
                      <a:endParaRPr b="1"/>
                    </a:p>
                    <a:p>
                      <a:pPr indent="0" lvl="0" marL="0" rtl="0" algn="l">
                        <a:spcBef>
                          <a:spcPts val="0"/>
                        </a:spcBef>
                        <a:spcAft>
                          <a:spcPts val="0"/>
                        </a:spcAft>
                        <a:buNone/>
                      </a:pPr>
                      <a:r>
                        <a:rPr b="1" lang="en"/>
                        <a:t>(% clean)</a:t>
                      </a:r>
                      <a:endParaRPr b="1"/>
                    </a:p>
                  </a:txBody>
                  <a:tcPr marT="91425" marB="91425" marR="91425" marL="91425"/>
                </a:tc>
              </a:tr>
              <a:tr h="381000">
                <a:tc>
                  <a:txBody>
                    <a:bodyPr/>
                    <a:lstStyle/>
                    <a:p>
                      <a:pPr indent="0" lvl="0" marL="0" rtl="0" algn="l">
                        <a:spcBef>
                          <a:spcPts val="0"/>
                        </a:spcBef>
                        <a:spcAft>
                          <a:spcPts val="0"/>
                        </a:spcAft>
                        <a:buNone/>
                      </a:pPr>
                      <a:r>
                        <a:rPr b="1" lang="en"/>
                        <a:t>S-Shape</a:t>
                      </a:r>
                      <a:endParaRPr b="1"/>
                    </a:p>
                  </a:txBody>
                  <a:tcPr marT="91425" marB="91425" marR="91425" marL="91425"/>
                </a:tc>
                <a:tc>
                  <a:txBody>
                    <a:bodyPr/>
                    <a:lstStyle/>
                    <a:p>
                      <a:pPr indent="0" lvl="0" marL="0" rtl="0" algn="l">
                        <a:spcBef>
                          <a:spcPts val="0"/>
                        </a:spcBef>
                        <a:spcAft>
                          <a:spcPts val="0"/>
                        </a:spcAft>
                        <a:buNone/>
                      </a:pPr>
                      <a:r>
                        <a:rPr lang="en"/>
                        <a:t>73  (</a:t>
                      </a:r>
                      <a:r>
                        <a:rPr lang="en"/>
                        <a:t>50%)</a:t>
                      </a:r>
                      <a:endParaRPr/>
                    </a:p>
                  </a:txBody>
                  <a:tcPr marT="91425" marB="91425" marR="91425" marL="91425"/>
                </a:tc>
                <a:tc>
                  <a:txBody>
                    <a:bodyPr/>
                    <a:lstStyle/>
                    <a:p>
                      <a:pPr indent="0" lvl="0" marL="0" rtl="0" algn="l">
                        <a:spcBef>
                          <a:spcPts val="0"/>
                        </a:spcBef>
                        <a:spcAft>
                          <a:spcPts val="0"/>
                        </a:spcAft>
                        <a:buNone/>
                      </a:pPr>
                      <a:r>
                        <a:rPr lang="en"/>
                        <a:t>150 (50%)</a:t>
                      </a:r>
                      <a:endParaRPr/>
                    </a:p>
                  </a:txBody>
                  <a:tcPr marT="91425" marB="91425" marR="91425" marL="91425"/>
                </a:tc>
                <a:tc>
                  <a:txBody>
                    <a:bodyPr/>
                    <a:lstStyle/>
                    <a:p>
                      <a:pPr indent="0" lvl="0" marL="0" rtl="0" algn="l">
                        <a:spcBef>
                          <a:spcPts val="0"/>
                        </a:spcBef>
                        <a:spcAft>
                          <a:spcPts val="0"/>
                        </a:spcAft>
                        <a:buNone/>
                      </a:pPr>
                      <a:r>
                        <a:rPr lang="en"/>
                        <a:t>80 (50%)</a:t>
                      </a:r>
                      <a:endParaRPr/>
                    </a:p>
                  </a:txBody>
                  <a:tcPr marT="91425" marB="91425" marR="91425" marL="91425"/>
                </a:tc>
              </a:tr>
              <a:tr h="3810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110 (</a:t>
                      </a:r>
                      <a:r>
                        <a:rPr lang="en"/>
                        <a:t>99%)</a:t>
                      </a:r>
                      <a:endParaRPr/>
                    </a:p>
                  </a:txBody>
                  <a:tcPr marT="91425" marB="91425" marR="91425" marL="91425">
                    <a:solidFill>
                      <a:srgbClr val="FFFF00"/>
                    </a:solidFill>
                  </a:tcPr>
                </a:tc>
                <a:tc>
                  <a:txBody>
                    <a:bodyPr/>
                    <a:lstStyle/>
                    <a:p>
                      <a:pPr indent="0" lvl="0" marL="0" rtl="0" algn="l">
                        <a:spcBef>
                          <a:spcPts val="0"/>
                        </a:spcBef>
                        <a:spcAft>
                          <a:spcPts val="0"/>
                        </a:spcAft>
                        <a:buNone/>
                      </a:pPr>
                      <a:r>
                        <a:rPr lang="en"/>
                        <a:t>270 (80%)</a:t>
                      </a:r>
                      <a:endParaRPr/>
                    </a:p>
                  </a:txBody>
                  <a:tcPr marT="91425" marB="91425" marR="91425" marL="91425"/>
                </a:tc>
                <a:tc>
                  <a:txBody>
                    <a:bodyPr/>
                    <a:lstStyle/>
                    <a:p>
                      <a:pPr indent="0" lvl="0" marL="0" rtl="0" algn="l">
                        <a:spcBef>
                          <a:spcPts val="0"/>
                        </a:spcBef>
                        <a:spcAft>
                          <a:spcPts val="0"/>
                        </a:spcAft>
                        <a:buNone/>
                      </a:pPr>
                      <a:r>
                        <a:rPr lang="en"/>
                        <a:t>240 (70%)</a:t>
                      </a:r>
                      <a:endParaRPr/>
                    </a:p>
                  </a:txBody>
                  <a:tcPr marT="91425" marB="91425" marR="91425" marL="91425"/>
                </a:tc>
              </a:tr>
              <a:tr h="381000">
                <a:tc>
                  <a:txBody>
                    <a:bodyPr/>
                    <a:lstStyle/>
                    <a:p>
                      <a:pPr indent="0" lvl="0" marL="0" rtl="0" algn="l">
                        <a:spcBef>
                          <a:spcPts val="0"/>
                        </a:spcBef>
                        <a:spcAft>
                          <a:spcPts val="0"/>
                        </a:spcAft>
                        <a:buNone/>
                      </a:pPr>
                      <a:r>
                        <a:rPr b="1" lang="en"/>
                        <a:t>Circular</a:t>
                      </a:r>
                      <a:endParaRPr b="1"/>
                    </a:p>
                  </a:txBody>
                  <a:tcPr marT="91425" marB="91425" marR="91425" marL="91425"/>
                </a:tc>
                <a:tc>
                  <a:txBody>
                    <a:bodyPr/>
                    <a:lstStyle/>
                    <a:p>
                      <a:pPr indent="0" lvl="0" marL="0" rtl="0" algn="l">
                        <a:spcBef>
                          <a:spcPts val="0"/>
                        </a:spcBef>
                        <a:spcAft>
                          <a:spcPts val="0"/>
                        </a:spcAft>
                        <a:buNone/>
                      </a:pPr>
                      <a:r>
                        <a:rPr lang="en"/>
                        <a:t>62 (</a:t>
                      </a:r>
                      <a:r>
                        <a:rPr lang="en"/>
                        <a:t>50%)</a:t>
                      </a:r>
                      <a:endParaRPr/>
                    </a:p>
                  </a:txBody>
                  <a:tcPr marT="91425" marB="91425" marR="91425" marL="91425"/>
                </a:tc>
                <a:tc>
                  <a:txBody>
                    <a:bodyPr/>
                    <a:lstStyle/>
                    <a:p>
                      <a:pPr indent="0" lvl="0" marL="0" rtl="0" algn="l">
                        <a:spcBef>
                          <a:spcPts val="0"/>
                        </a:spcBef>
                        <a:spcAft>
                          <a:spcPts val="0"/>
                        </a:spcAft>
                        <a:buNone/>
                      </a:pPr>
                      <a:r>
                        <a:rPr lang="en"/>
                        <a:t>62 (50%)</a:t>
                      </a:r>
                      <a:endParaRPr/>
                    </a:p>
                  </a:txBody>
                  <a:tcPr marT="91425" marB="91425" marR="91425" marL="91425"/>
                </a:tc>
                <a:tc>
                  <a:txBody>
                    <a:bodyPr/>
                    <a:lstStyle/>
                    <a:p>
                      <a:pPr indent="0" lvl="0" marL="0" rtl="0" algn="l">
                        <a:spcBef>
                          <a:spcPts val="0"/>
                        </a:spcBef>
                        <a:spcAft>
                          <a:spcPts val="0"/>
                        </a:spcAft>
                        <a:buNone/>
                      </a:pPr>
                      <a:r>
                        <a:rPr lang="en"/>
                        <a:t>78 (50%)</a:t>
                      </a:r>
                      <a:endParaRPr/>
                    </a:p>
                  </a:txBody>
                  <a:tcPr marT="91425" marB="91425" marR="91425" marL="91425">
                    <a:solidFill>
                      <a:srgbClr val="00FF00"/>
                    </a:solidFill>
                  </a:tcPr>
                </a:tc>
              </a:tr>
              <a:tr h="3810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150 (</a:t>
                      </a:r>
                      <a:r>
                        <a:rPr lang="en"/>
                        <a:t>99%)</a:t>
                      </a:r>
                      <a:endParaRPr/>
                    </a:p>
                  </a:txBody>
                  <a:tcPr marT="91425" marB="91425" marR="91425" marL="91425"/>
                </a:tc>
                <a:tc>
                  <a:txBody>
                    <a:bodyPr/>
                    <a:lstStyle/>
                    <a:p>
                      <a:pPr indent="0" lvl="0" marL="0" rtl="0" algn="l">
                        <a:spcBef>
                          <a:spcPts val="0"/>
                        </a:spcBef>
                        <a:spcAft>
                          <a:spcPts val="0"/>
                        </a:spcAft>
                        <a:buNone/>
                      </a:pPr>
                      <a:r>
                        <a:rPr lang="en"/>
                        <a:t>160 (95%)</a:t>
                      </a:r>
                      <a:endParaRPr/>
                    </a:p>
                  </a:txBody>
                  <a:tcPr marT="91425" marB="91425" marR="91425" marL="91425">
                    <a:solidFill>
                      <a:srgbClr val="FFFF00"/>
                    </a:solidFill>
                  </a:tcPr>
                </a:tc>
                <a:tc>
                  <a:txBody>
                    <a:bodyPr/>
                    <a:lstStyle/>
                    <a:p>
                      <a:pPr indent="0" lvl="0" marL="0" rtl="0" algn="l">
                        <a:spcBef>
                          <a:spcPts val="0"/>
                        </a:spcBef>
                        <a:spcAft>
                          <a:spcPts val="0"/>
                        </a:spcAft>
                        <a:buNone/>
                      </a:pPr>
                      <a:r>
                        <a:rPr lang="en"/>
                        <a:t>240 (75%)</a:t>
                      </a:r>
                      <a:endParaRPr/>
                    </a:p>
                  </a:txBody>
                  <a:tcPr marT="91425" marB="91425" marR="91425" marL="91425">
                    <a:solidFill>
                      <a:srgbClr val="FFFF00"/>
                    </a:solidFill>
                  </a:tcPr>
                </a:tc>
              </a:tr>
              <a:tr h="381000">
                <a:tc>
                  <a:txBody>
                    <a:bodyPr/>
                    <a:lstStyle/>
                    <a:p>
                      <a:pPr indent="0" lvl="0" marL="0" rtl="0" algn="l">
                        <a:spcBef>
                          <a:spcPts val="0"/>
                        </a:spcBef>
                        <a:spcAft>
                          <a:spcPts val="0"/>
                        </a:spcAft>
                        <a:buNone/>
                      </a:pPr>
                      <a:r>
                        <a:rPr b="1" lang="en"/>
                        <a:t>Random</a:t>
                      </a:r>
                      <a:endParaRPr b="1"/>
                    </a:p>
                  </a:txBody>
                  <a:tcPr marT="91425" marB="91425" marR="91425" marL="91425"/>
                </a:tc>
                <a:tc>
                  <a:txBody>
                    <a:bodyPr/>
                    <a:lstStyle/>
                    <a:p>
                      <a:pPr indent="0" lvl="0" marL="0" rtl="0" algn="l">
                        <a:spcBef>
                          <a:spcPts val="0"/>
                        </a:spcBef>
                        <a:spcAft>
                          <a:spcPts val="0"/>
                        </a:spcAft>
                        <a:buNone/>
                      </a:pPr>
                      <a:r>
                        <a:rPr lang="en"/>
                        <a:t>55 (50%)</a:t>
                      </a:r>
                      <a:endParaRPr/>
                    </a:p>
                  </a:txBody>
                  <a:tcPr marT="91425" marB="91425" marR="91425" marL="91425">
                    <a:solidFill>
                      <a:srgbClr val="00FF00"/>
                    </a:solidFill>
                  </a:tcPr>
                </a:tc>
                <a:tc>
                  <a:txBody>
                    <a:bodyPr/>
                    <a:lstStyle/>
                    <a:p>
                      <a:pPr indent="0" lvl="0" marL="0" rtl="0" algn="l">
                        <a:spcBef>
                          <a:spcPts val="0"/>
                        </a:spcBef>
                        <a:spcAft>
                          <a:spcPts val="0"/>
                        </a:spcAft>
                        <a:buNone/>
                      </a:pPr>
                      <a:r>
                        <a:rPr lang="en"/>
                        <a:t>50 (50%)</a:t>
                      </a:r>
                      <a:endParaRPr/>
                    </a:p>
                  </a:txBody>
                  <a:tcPr marT="91425" marB="91425" marR="91425" marL="91425">
                    <a:solidFill>
                      <a:srgbClr val="00FF00"/>
                    </a:solidFill>
                  </a:tcPr>
                </a:tc>
                <a:tc>
                  <a:txBody>
                    <a:bodyPr/>
                    <a:lstStyle/>
                    <a:p>
                      <a:pPr indent="0" lvl="0" marL="0" rtl="0" algn="l">
                        <a:spcBef>
                          <a:spcPts val="0"/>
                        </a:spcBef>
                        <a:spcAft>
                          <a:spcPts val="0"/>
                        </a:spcAft>
                        <a:buNone/>
                      </a:pPr>
                      <a:r>
                        <a:rPr lang="en"/>
                        <a:t>220 (50%)</a:t>
                      </a:r>
                      <a:endParaRPr/>
                    </a:p>
                  </a:txBody>
                  <a:tcPr marT="91425" marB="91425" marR="91425" marL="91425"/>
                </a:tc>
              </a:tr>
              <a:tr h="3810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240 (85%)</a:t>
                      </a:r>
                      <a:endParaRPr/>
                    </a:p>
                  </a:txBody>
                  <a:tcPr marT="91425" marB="91425" marR="91425" marL="91425"/>
                </a:tc>
                <a:tc>
                  <a:txBody>
                    <a:bodyPr/>
                    <a:lstStyle/>
                    <a:p>
                      <a:pPr indent="0" lvl="0" marL="0" rtl="0" algn="l">
                        <a:spcBef>
                          <a:spcPts val="0"/>
                        </a:spcBef>
                        <a:spcAft>
                          <a:spcPts val="0"/>
                        </a:spcAft>
                        <a:buNone/>
                      </a:pPr>
                      <a:r>
                        <a:rPr lang="en"/>
                        <a:t>210 (85%)</a:t>
                      </a:r>
                      <a:endParaRPr/>
                    </a:p>
                  </a:txBody>
                  <a:tcPr marT="91425" marB="91425" marR="91425" marL="91425"/>
                </a:tc>
                <a:tc>
                  <a:txBody>
                    <a:bodyPr/>
                    <a:lstStyle/>
                    <a:p>
                      <a:pPr indent="0" lvl="0" marL="0" rtl="0" algn="l">
                        <a:spcBef>
                          <a:spcPts val="0"/>
                        </a:spcBef>
                        <a:spcAft>
                          <a:spcPts val="0"/>
                        </a:spcAft>
                        <a:buNone/>
                      </a:pPr>
                      <a:r>
                        <a:rPr lang="en"/>
                        <a:t>300 (80%)</a:t>
                      </a:r>
                      <a:endParaRPr/>
                    </a:p>
                  </a:txBody>
                  <a:tcPr marT="91425" marB="91425" marR="91425" marL="91425"/>
                </a:tc>
              </a:tr>
              <a:tr h="381000">
                <a:tc>
                  <a:txBody>
                    <a:bodyPr/>
                    <a:lstStyle/>
                    <a:p>
                      <a:pPr indent="0" lvl="0" marL="0" rtl="0" algn="l">
                        <a:spcBef>
                          <a:spcPts val="0"/>
                        </a:spcBef>
                        <a:spcAft>
                          <a:spcPts val="0"/>
                        </a:spcAft>
                        <a:buNone/>
                      </a:pPr>
                      <a:r>
                        <a:rPr b="1" lang="en"/>
                        <a:t>Random-90</a:t>
                      </a:r>
                      <a:endParaRPr b="1"/>
                    </a:p>
                  </a:txBody>
                  <a:tcPr marT="91425" marB="91425" marR="91425" marL="91425"/>
                </a:tc>
                <a:tc>
                  <a:txBody>
                    <a:bodyPr/>
                    <a:lstStyle/>
                    <a:p>
                      <a:pPr indent="0" lvl="0" marL="0" rtl="0" algn="l">
                        <a:spcBef>
                          <a:spcPts val="0"/>
                        </a:spcBef>
                        <a:spcAft>
                          <a:spcPts val="0"/>
                        </a:spcAft>
                        <a:buNone/>
                      </a:pPr>
                      <a:r>
                        <a:rPr lang="en"/>
                        <a:t>76 (</a:t>
                      </a:r>
                      <a:r>
                        <a:rPr lang="en"/>
                        <a:t>50%)</a:t>
                      </a:r>
                      <a:endParaRPr/>
                    </a:p>
                  </a:txBody>
                  <a:tcPr marT="91425" marB="91425" marR="91425" marL="91425"/>
                </a:tc>
                <a:tc>
                  <a:txBody>
                    <a:bodyPr/>
                    <a:lstStyle/>
                    <a:p>
                      <a:pPr indent="0" lvl="0" marL="0" rtl="0" algn="l">
                        <a:spcBef>
                          <a:spcPts val="0"/>
                        </a:spcBef>
                        <a:spcAft>
                          <a:spcPts val="0"/>
                        </a:spcAft>
                        <a:buNone/>
                      </a:pPr>
                      <a:r>
                        <a:rPr lang="en"/>
                        <a:t>70 (50%)</a:t>
                      </a:r>
                      <a:endParaRPr/>
                    </a:p>
                  </a:txBody>
                  <a:tcPr marT="91425" marB="91425" marR="91425" marL="91425"/>
                </a:tc>
                <a:tc>
                  <a:txBody>
                    <a:bodyPr/>
                    <a:lstStyle/>
                    <a:p>
                      <a:pPr indent="0" lvl="0" marL="0" rtl="0" algn="l">
                        <a:spcBef>
                          <a:spcPts val="0"/>
                        </a:spcBef>
                        <a:spcAft>
                          <a:spcPts val="0"/>
                        </a:spcAft>
                        <a:buNone/>
                      </a:pPr>
                      <a:r>
                        <a:rPr lang="en"/>
                        <a:t>90 (50%)</a:t>
                      </a:r>
                      <a:endParaRPr/>
                    </a:p>
                  </a:txBody>
                  <a:tcPr marT="91425" marB="91425" marR="91425" marL="91425"/>
                </a:tc>
              </a:tr>
              <a:tr h="3810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234 (</a:t>
                      </a:r>
                      <a:r>
                        <a:rPr lang="en"/>
                        <a:t>90%)</a:t>
                      </a:r>
                      <a:endParaRPr/>
                    </a:p>
                  </a:txBody>
                  <a:tcPr marT="91425" marB="91425" marR="91425" marL="91425"/>
                </a:tc>
                <a:tc>
                  <a:txBody>
                    <a:bodyPr/>
                    <a:lstStyle/>
                    <a:p>
                      <a:pPr indent="0" lvl="0" marL="0" rtl="0" algn="l">
                        <a:spcBef>
                          <a:spcPts val="0"/>
                        </a:spcBef>
                        <a:spcAft>
                          <a:spcPts val="0"/>
                        </a:spcAft>
                        <a:buNone/>
                      </a:pPr>
                      <a:r>
                        <a:rPr lang="en"/>
                        <a:t>180 (75%)</a:t>
                      </a:r>
                      <a:endParaRPr/>
                    </a:p>
                  </a:txBody>
                  <a:tcPr marT="91425" marB="91425" marR="91425" marL="91425"/>
                </a:tc>
                <a:tc>
                  <a:txBody>
                    <a:bodyPr/>
                    <a:lstStyle/>
                    <a:p>
                      <a:pPr indent="0" lvl="0" marL="0" rtl="0" algn="l">
                        <a:spcBef>
                          <a:spcPts val="0"/>
                        </a:spcBef>
                        <a:spcAft>
                          <a:spcPts val="0"/>
                        </a:spcAft>
                        <a:buNone/>
                      </a:pPr>
                      <a:r>
                        <a:rPr lang="en"/>
                        <a:t>270 (70%)</a:t>
                      </a:r>
                      <a:endParaRPr/>
                    </a:p>
                  </a:txBody>
                  <a:tcPr marT="91425" marB="91425" marR="91425" marL="91425"/>
                </a:tc>
              </a:tr>
            </a:tbl>
          </a:graphicData>
        </a:graphic>
      </p:graphicFrame>
      <p:sp>
        <p:nvSpPr>
          <p:cNvPr id="375" name="Google Shape;375;p46"/>
          <p:cNvSpPr txBox="1"/>
          <p:nvPr/>
        </p:nvSpPr>
        <p:spPr>
          <a:xfrm>
            <a:off x="6991450" y="535550"/>
            <a:ext cx="1602900" cy="300900"/>
          </a:xfrm>
          <a:prstGeom prst="rect">
            <a:avLst/>
          </a:prstGeom>
          <a:solidFill>
            <a:srgbClr val="00FF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Min time for 50%</a:t>
            </a:r>
            <a:endParaRPr sz="1300">
              <a:solidFill>
                <a:schemeClr val="accent1"/>
              </a:solidFill>
              <a:latin typeface="Lato"/>
              <a:ea typeface="Lato"/>
              <a:cs typeface="Lato"/>
              <a:sym typeface="Lato"/>
            </a:endParaRPr>
          </a:p>
        </p:txBody>
      </p:sp>
      <p:sp>
        <p:nvSpPr>
          <p:cNvPr id="376" name="Google Shape;376;p46"/>
          <p:cNvSpPr txBox="1"/>
          <p:nvPr/>
        </p:nvSpPr>
        <p:spPr>
          <a:xfrm>
            <a:off x="6991450" y="894175"/>
            <a:ext cx="1602900" cy="300900"/>
          </a:xfrm>
          <a:prstGeom prst="rect">
            <a:avLst/>
          </a:prstGeom>
          <a:solidFill>
            <a:srgbClr val="FFFF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Overall min time</a:t>
            </a:r>
            <a:endParaRPr sz="1300">
              <a:solidFill>
                <a:schemeClr val="accent1"/>
              </a:solidFill>
              <a:latin typeface="Lato"/>
              <a:ea typeface="Lato"/>
              <a:cs typeface="Lato"/>
              <a:sym typeface="La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47"/>
          <p:cNvSpPr txBox="1"/>
          <p:nvPr>
            <p:ph type="title"/>
          </p:nvPr>
        </p:nvSpPr>
        <p:spPr>
          <a:xfrm>
            <a:off x="727800" y="522475"/>
            <a:ext cx="76884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Possible Solutions</a:t>
            </a:r>
            <a:endParaRPr/>
          </a:p>
        </p:txBody>
      </p:sp>
      <p:sp>
        <p:nvSpPr>
          <p:cNvPr id="382" name="Google Shape;382;p47"/>
          <p:cNvSpPr txBox="1"/>
          <p:nvPr>
            <p:ph idx="1" type="body"/>
          </p:nvPr>
        </p:nvSpPr>
        <p:spPr>
          <a:xfrm>
            <a:off x="727800" y="1219975"/>
            <a:ext cx="3672000" cy="3196500"/>
          </a:xfrm>
          <a:prstGeom prst="rect">
            <a:avLst/>
          </a:prstGeom>
          <a:solidFill>
            <a:schemeClr val="lt1"/>
          </a:solidFill>
        </p:spPr>
        <p:txBody>
          <a:bodyPr anchorCtr="0" anchor="t" bIns="91425" lIns="91425" spcFirstLastPara="1" rIns="91425" wrap="square" tIns="91425">
            <a:noAutofit/>
          </a:bodyPr>
          <a:lstStyle/>
          <a:p>
            <a:pPr indent="0" lvl="0" marL="0" rtl="0" algn="l">
              <a:spcBef>
                <a:spcPts val="0"/>
              </a:spcBef>
              <a:spcAft>
                <a:spcPts val="0"/>
              </a:spcAft>
              <a:buNone/>
            </a:pPr>
            <a:r>
              <a:rPr b="1" lang="en" sz="1500"/>
              <a:t>Automatic Mode Change </a:t>
            </a:r>
            <a:endParaRPr b="1" sz="1500"/>
          </a:p>
          <a:p>
            <a:pPr indent="-304800" lvl="0" marL="457200" rtl="0" algn="l">
              <a:spcBef>
                <a:spcPts val="1600"/>
              </a:spcBef>
              <a:spcAft>
                <a:spcPts val="0"/>
              </a:spcAft>
              <a:buSzPts val="1200"/>
              <a:buChar char="●"/>
            </a:pPr>
            <a:r>
              <a:rPr b="1" lang="en" sz="1200"/>
              <a:t>Difference:</a:t>
            </a:r>
            <a:r>
              <a:rPr lang="en" sz="1200"/>
              <a:t> Automatically changes the mode of operation based on predefined intervals or criteria without user interference. </a:t>
            </a:r>
            <a:endParaRPr sz="1200"/>
          </a:p>
          <a:p>
            <a:pPr indent="-304800" lvl="0" marL="457200" rtl="0" algn="l">
              <a:spcBef>
                <a:spcPts val="0"/>
              </a:spcBef>
              <a:spcAft>
                <a:spcPts val="0"/>
              </a:spcAft>
              <a:buSzPts val="1200"/>
              <a:buChar char="●"/>
            </a:pPr>
            <a:r>
              <a:rPr b="1" lang="en" sz="1200"/>
              <a:t>Advantages</a:t>
            </a:r>
            <a:r>
              <a:rPr lang="en" sz="1200"/>
              <a:t>: Offers convenience as the vacuum cleaner adapts to different cleaning patterns without user </a:t>
            </a:r>
            <a:r>
              <a:rPr lang="en" sz="1200"/>
              <a:t>interference</a:t>
            </a:r>
            <a:r>
              <a:rPr lang="en" sz="1200"/>
              <a:t>. Ensures regular variation in cleaning methods, potentially improving cleaning effectiveness. </a:t>
            </a:r>
            <a:endParaRPr sz="1200"/>
          </a:p>
          <a:p>
            <a:pPr indent="-304800" lvl="0" marL="457200" rtl="0" algn="l">
              <a:spcBef>
                <a:spcPts val="0"/>
              </a:spcBef>
              <a:spcAft>
                <a:spcPts val="0"/>
              </a:spcAft>
              <a:buSzPts val="1200"/>
              <a:buChar char="●"/>
            </a:pPr>
            <a:r>
              <a:rPr b="1" lang="en" sz="1200"/>
              <a:t>Disadvantages</a:t>
            </a:r>
            <a:r>
              <a:rPr lang="en" sz="1200"/>
              <a:t>: Lack of flexibility,Users might prefer specific cleaning patterns for different room layouts or situations. May not always align with user preferences or specific cleaning needs.</a:t>
            </a:r>
            <a:endParaRPr sz="1200"/>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383" name="Google Shape;383;p47"/>
          <p:cNvSpPr txBox="1"/>
          <p:nvPr>
            <p:ph idx="2" type="body"/>
          </p:nvPr>
        </p:nvSpPr>
        <p:spPr>
          <a:xfrm>
            <a:off x="4643600" y="1219975"/>
            <a:ext cx="3774300" cy="327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User-Selectable Mode</a:t>
            </a:r>
            <a:endParaRPr b="1" sz="1500"/>
          </a:p>
          <a:p>
            <a:pPr indent="-304800" lvl="0" marL="457200" rtl="0" algn="l">
              <a:spcBef>
                <a:spcPts val="1600"/>
              </a:spcBef>
              <a:spcAft>
                <a:spcPts val="0"/>
              </a:spcAft>
              <a:buSzPts val="1200"/>
              <a:buChar char="●"/>
            </a:pPr>
            <a:r>
              <a:rPr lang="en" sz="1200"/>
              <a:t> </a:t>
            </a:r>
            <a:r>
              <a:rPr b="1" lang="en" sz="1200"/>
              <a:t>Difference</a:t>
            </a:r>
            <a:r>
              <a:rPr lang="en" sz="1200"/>
              <a:t>: Allows users to manually select the mode of operation based on their room requirements </a:t>
            </a:r>
            <a:r>
              <a:rPr lang="en" sz="1200"/>
              <a:t>or preferences </a:t>
            </a:r>
            <a:r>
              <a:rPr lang="en" sz="1200"/>
              <a:t>through the app.</a:t>
            </a:r>
            <a:endParaRPr sz="1200"/>
          </a:p>
          <a:p>
            <a:pPr indent="-304800" lvl="0" marL="457200" rtl="0" algn="l">
              <a:spcBef>
                <a:spcPts val="0"/>
              </a:spcBef>
              <a:spcAft>
                <a:spcPts val="0"/>
              </a:spcAft>
              <a:buSzPts val="1200"/>
              <a:buChar char="●"/>
            </a:pPr>
            <a:r>
              <a:rPr lang="en" sz="1200"/>
              <a:t> </a:t>
            </a:r>
            <a:r>
              <a:rPr b="1" lang="en" sz="1200"/>
              <a:t>Advantages</a:t>
            </a:r>
            <a:r>
              <a:rPr lang="en" sz="1200"/>
              <a:t>: Provides flexibility, allowing users to choose the most suitable cleaning pattern for their specific needs. Enables users to adapt the vacuum cleaner's operation to different room layouts or cleaning preferences. </a:t>
            </a:r>
            <a:endParaRPr sz="1200"/>
          </a:p>
          <a:p>
            <a:pPr indent="-304800" lvl="0" marL="457200" rtl="0" algn="l">
              <a:spcBef>
                <a:spcPts val="0"/>
              </a:spcBef>
              <a:spcAft>
                <a:spcPts val="0"/>
              </a:spcAft>
              <a:buSzPts val="1200"/>
              <a:buChar char="●"/>
            </a:pPr>
            <a:r>
              <a:rPr b="1" lang="en" sz="1200"/>
              <a:t>Disadvantages:</a:t>
            </a:r>
            <a:r>
              <a:rPr lang="en" sz="1200"/>
              <a:t> Requires user interaction and decision-making, which might not be preferred by all users and they might end up  choosing </a:t>
            </a:r>
            <a:r>
              <a:rPr lang="en" sz="1200"/>
              <a:t>inefficient</a:t>
            </a:r>
            <a:r>
              <a:rPr lang="en" sz="1200"/>
              <a:t>  mode for their need.</a:t>
            </a:r>
            <a:endParaRPr sz="12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48"/>
          <p:cNvSpPr txBox="1"/>
          <p:nvPr>
            <p:ph type="title"/>
          </p:nvPr>
        </p:nvSpPr>
        <p:spPr>
          <a:xfrm>
            <a:off x="643000" y="113670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User Selectable Mode</a:t>
            </a:r>
            <a:endParaRPr b="0" sz="3000"/>
          </a:p>
        </p:txBody>
      </p:sp>
      <p:sp>
        <p:nvSpPr>
          <p:cNvPr id="389" name="Google Shape;389;p48"/>
          <p:cNvSpPr txBox="1"/>
          <p:nvPr>
            <p:ph idx="1" type="subTitle"/>
          </p:nvPr>
        </p:nvSpPr>
        <p:spPr>
          <a:xfrm>
            <a:off x="682275" y="2830175"/>
            <a:ext cx="3593400" cy="1829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sz="1300"/>
          </a:p>
          <a:p>
            <a:pPr indent="0" lvl="0" marL="0" rtl="0" algn="l">
              <a:lnSpc>
                <a:spcPct val="100000"/>
              </a:lnSpc>
              <a:spcBef>
                <a:spcPts val="1000"/>
              </a:spcBef>
              <a:spcAft>
                <a:spcPts val="1000"/>
              </a:spcAft>
              <a:buNone/>
            </a:pPr>
            <a:r>
              <a:t/>
            </a:r>
            <a:endParaRPr sz="1300"/>
          </a:p>
        </p:txBody>
      </p:sp>
      <p:pic>
        <p:nvPicPr>
          <p:cNvPr id="390" name="Google Shape;390;p48"/>
          <p:cNvPicPr preferRelativeResize="0"/>
          <p:nvPr/>
        </p:nvPicPr>
        <p:blipFill>
          <a:blip r:embed="rId3">
            <a:alphaModFix/>
          </a:blip>
          <a:stretch>
            <a:fillRect/>
          </a:stretch>
        </p:blipFill>
        <p:spPr>
          <a:xfrm>
            <a:off x="5563250" y="152400"/>
            <a:ext cx="2431152" cy="48387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4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Preparation</a:t>
            </a:r>
            <a:r>
              <a:rPr lang="en"/>
              <a:t> for </a:t>
            </a:r>
            <a:endParaRPr/>
          </a:p>
          <a:p>
            <a:pPr indent="0" lvl="0" marL="0" rtl="0" algn="l">
              <a:spcBef>
                <a:spcPts val="0"/>
              </a:spcBef>
              <a:spcAft>
                <a:spcPts val="0"/>
              </a:spcAft>
              <a:buNone/>
            </a:pPr>
            <a:r>
              <a:rPr lang="en"/>
              <a:t>Next Milestone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50"/>
          <p:cNvSpPr txBox="1"/>
          <p:nvPr/>
        </p:nvSpPr>
        <p:spPr>
          <a:xfrm>
            <a:off x="6914075" y="657650"/>
            <a:ext cx="22299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700">
                <a:solidFill>
                  <a:schemeClr val="lt1"/>
                </a:solidFill>
                <a:latin typeface="Lato"/>
                <a:ea typeface="Lato"/>
                <a:cs typeface="Lato"/>
                <a:sym typeface="Lato"/>
              </a:rPr>
              <a:t>FlowChart</a:t>
            </a:r>
            <a:endParaRPr b="1" sz="3200">
              <a:solidFill>
                <a:schemeClr val="lt1"/>
              </a:solidFill>
              <a:latin typeface="Lato"/>
              <a:ea typeface="Lato"/>
              <a:cs typeface="Lato"/>
              <a:sym typeface="Lato"/>
            </a:endParaRPr>
          </a:p>
        </p:txBody>
      </p:sp>
      <p:pic>
        <p:nvPicPr>
          <p:cNvPr id="401" name="Google Shape;401;p50"/>
          <p:cNvPicPr preferRelativeResize="0"/>
          <p:nvPr/>
        </p:nvPicPr>
        <p:blipFill>
          <a:blip r:embed="rId3">
            <a:alphaModFix/>
          </a:blip>
          <a:stretch>
            <a:fillRect/>
          </a:stretch>
        </p:blipFill>
        <p:spPr>
          <a:xfrm>
            <a:off x="0" y="0"/>
            <a:ext cx="6782749" cy="5143499"/>
          </a:xfrm>
          <a:prstGeom prst="rect">
            <a:avLst/>
          </a:prstGeom>
          <a:noFill/>
          <a:ln>
            <a:noFill/>
          </a:ln>
        </p:spPr>
      </p:pic>
      <p:sp>
        <p:nvSpPr>
          <p:cNvPr id="402" name="Google Shape;402;p50"/>
          <p:cNvSpPr/>
          <p:nvPr/>
        </p:nvSpPr>
        <p:spPr>
          <a:xfrm>
            <a:off x="70675" y="2173150"/>
            <a:ext cx="6641400" cy="99900"/>
          </a:xfrm>
          <a:prstGeom prst="lef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403" name="Google Shape;403;p50"/>
          <p:cNvCxnSpPr/>
          <p:nvPr/>
        </p:nvCxnSpPr>
        <p:spPr>
          <a:xfrm rot="10800000">
            <a:off x="668050" y="2390300"/>
            <a:ext cx="0" cy="522000"/>
          </a:xfrm>
          <a:prstGeom prst="straightConnector1">
            <a:avLst/>
          </a:prstGeom>
          <a:noFill/>
          <a:ln cap="flat" cmpd="sng" w="9525">
            <a:solidFill>
              <a:srgbClr val="FF0000"/>
            </a:solidFill>
            <a:prstDash val="solid"/>
            <a:round/>
            <a:headEnd len="med" w="med" type="none"/>
            <a:tailEnd len="med" w="med" type="triangle"/>
          </a:ln>
        </p:spPr>
      </p:cxnSp>
      <p:sp>
        <p:nvSpPr>
          <p:cNvPr id="404" name="Google Shape;404;p50"/>
          <p:cNvSpPr txBox="1"/>
          <p:nvPr/>
        </p:nvSpPr>
        <p:spPr>
          <a:xfrm>
            <a:off x="146150" y="2912300"/>
            <a:ext cx="1174500" cy="41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rgbClr val="FF0000"/>
                </a:solidFill>
                <a:latin typeface="Lato"/>
                <a:ea typeface="Lato"/>
                <a:cs typeface="Lato"/>
                <a:sym typeface="Lato"/>
              </a:rPr>
              <a:t>We are here</a:t>
            </a:r>
            <a:endParaRPr b="1" sz="1300">
              <a:solidFill>
                <a:srgbClr val="FF0000"/>
              </a:solidFill>
              <a:latin typeface="Lato"/>
              <a:ea typeface="Lato"/>
              <a:cs typeface="Lato"/>
              <a:sym typeface="Lato"/>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51"/>
          <p:cNvSpPr txBox="1"/>
          <p:nvPr>
            <p:ph type="title"/>
          </p:nvPr>
        </p:nvSpPr>
        <p:spPr>
          <a:xfrm>
            <a:off x="727800" y="56320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Upcoming</a:t>
            </a:r>
            <a:r>
              <a:rPr lang="en"/>
              <a:t> Works:</a:t>
            </a:r>
            <a:endParaRPr/>
          </a:p>
        </p:txBody>
      </p:sp>
      <p:sp>
        <p:nvSpPr>
          <p:cNvPr id="410" name="Google Shape;410;p51"/>
          <p:cNvSpPr/>
          <p:nvPr/>
        </p:nvSpPr>
        <p:spPr>
          <a:xfrm>
            <a:off x="4989475" y="1269700"/>
            <a:ext cx="2407500" cy="831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Building prototype</a:t>
            </a:r>
            <a:endParaRPr>
              <a:latin typeface="Lato"/>
              <a:ea typeface="Lato"/>
              <a:cs typeface="Lato"/>
              <a:sym typeface="Lato"/>
            </a:endParaRPr>
          </a:p>
        </p:txBody>
      </p:sp>
      <p:sp>
        <p:nvSpPr>
          <p:cNvPr id="411" name="Google Shape;411;p51"/>
          <p:cNvSpPr/>
          <p:nvPr/>
        </p:nvSpPr>
        <p:spPr>
          <a:xfrm>
            <a:off x="930200" y="2762975"/>
            <a:ext cx="2407500" cy="831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Integrate Wifi with APP on R pico and testing algorithm</a:t>
            </a:r>
            <a:endParaRPr>
              <a:latin typeface="Lato"/>
              <a:ea typeface="Lato"/>
              <a:cs typeface="Lato"/>
              <a:sym typeface="Lato"/>
            </a:endParaRPr>
          </a:p>
        </p:txBody>
      </p:sp>
      <p:sp>
        <p:nvSpPr>
          <p:cNvPr id="412" name="Google Shape;412;p51"/>
          <p:cNvSpPr/>
          <p:nvPr/>
        </p:nvSpPr>
        <p:spPr>
          <a:xfrm>
            <a:off x="5098950" y="2742800"/>
            <a:ext cx="2407500" cy="831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Testing current and Voltage levels across all components</a:t>
            </a:r>
            <a:endParaRPr>
              <a:latin typeface="Lato"/>
              <a:ea typeface="Lato"/>
              <a:cs typeface="Lato"/>
              <a:sym typeface="Lato"/>
            </a:endParaRPr>
          </a:p>
        </p:txBody>
      </p:sp>
      <p:sp>
        <p:nvSpPr>
          <p:cNvPr id="413" name="Google Shape;413;p51"/>
          <p:cNvSpPr/>
          <p:nvPr/>
        </p:nvSpPr>
        <p:spPr>
          <a:xfrm>
            <a:off x="3594563" y="1521275"/>
            <a:ext cx="897300" cy="197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14" name="Google Shape;414;p51"/>
          <p:cNvSpPr/>
          <p:nvPr/>
        </p:nvSpPr>
        <p:spPr>
          <a:xfrm rot="5402173">
            <a:off x="5994698" y="2350500"/>
            <a:ext cx="474600" cy="143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15" name="Google Shape;415;p51"/>
          <p:cNvSpPr/>
          <p:nvPr/>
        </p:nvSpPr>
        <p:spPr>
          <a:xfrm rot="10800000">
            <a:off x="3769663" y="3080225"/>
            <a:ext cx="897300" cy="197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16" name="Google Shape;416;p51"/>
          <p:cNvSpPr/>
          <p:nvPr/>
        </p:nvSpPr>
        <p:spPr>
          <a:xfrm>
            <a:off x="930200" y="1269700"/>
            <a:ext cx="2407500" cy="831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Testing </a:t>
            </a:r>
            <a:r>
              <a:rPr lang="en">
                <a:latin typeface="Lato"/>
                <a:ea typeface="Lato"/>
                <a:cs typeface="Lato"/>
                <a:sym typeface="Lato"/>
              </a:rPr>
              <a:t>Individual Component </a:t>
            </a:r>
            <a:endParaRPr>
              <a:latin typeface="Lato"/>
              <a:ea typeface="Lato"/>
              <a:cs typeface="Lato"/>
              <a:sym typeface="Lato"/>
            </a:endParaRPr>
          </a:p>
        </p:txBody>
      </p:sp>
      <p:sp>
        <p:nvSpPr>
          <p:cNvPr id="417" name="Google Shape;417;p51"/>
          <p:cNvSpPr/>
          <p:nvPr/>
        </p:nvSpPr>
        <p:spPr>
          <a:xfrm>
            <a:off x="3096200" y="3906050"/>
            <a:ext cx="2407500" cy="831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Final Testing</a:t>
            </a:r>
            <a:endParaRPr>
              <a:latin typeface="Lato"/>
              <a:ea typeface="Lato"/>
              <a:cs typeface="Lato"/>
              <a:sym typeface="Lato"/>
            </a:endParaRPr>
          </a:p>
        </p:txBody>
      </p:sp>
      <p:sp>
        <p:nvSpPr>
          <p:cNvPr id="418" name="Google Shape;418;p51"/>
          <p:cNvSpPr/>
          <p:nvPr/>
        </p:nvSpPr>
        <p:spPr>
          <a:xfrm flipH="1" rot="-8436980">
            <a:off x="2284481" y="3919958"/>
            <a:ext cx="474697" cy="140473"/>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52"/>
          <p:cNvSpPr txBox="1"/>
          <p:nvPr>
            <p:ph type="title"/>
          </p:nvPr>
        </p:nvSpPr>
        <p:spPr>
          <a:xfrm>
            <a:off x="729450" y="733950"/>
            <a:ext cx="7688400" cy="12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Open for Feedback </a:t>
            </a:r>
            <a:endParaRPr/>
          </a:p>
        </p:txBody>
      </p:sp>
      <p:sp>
        <p:nvSpPr>
          <p:cNvPr id="424" name="Google Shape;424;p52"/>
          <p:cNvSpPr txBox="1"/>
          <p:nvPr/>
        </p:nvSpPr>
        <p:spPr>
          <a:xfrm>
            <a:off x="6206450" y="682450"/>
            <a:ext cx="2284200" cy="326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0">
                <a:solidFill>
                  <a:schemeClr val="lt1"/>
                </a:solidFill>
                <a:latin typeface="Lato"/>
                <a:ea typeface="Lato"/>
                <a:cs typeface="Lato"/>
                <a:sym typeface="Lato"/>
              </a:rPr>
              <a:t>📝</a:t>
            </a:r>
            <a:endParaRPr sz="20000">
              <a:solidFill>
                <a:schemeClr val="l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0"/>
          <p:cNvSpPr txBox="1"/>
          <p:nvPr/>
        </p:nvSpPr>
        <p:spPr>
          <a:xfrm>
            <a:off x="411100" y="1412025"/>
            <a:ext cx="7291500" cy="32955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4B4B4B"/>
              </a:buClr>
              <a:buSzPts val="1400"/>
              <a:buFont typeface="Lato"/>
              <a:buChar char="●"/>
            </a:pPr>
            <a:r>
              <a:rPr b="1" lang="en">
                <a:solidFill>
                  <a:srgbClr val="4B4B4B"/>
                </a:solidFill>
                <a:latin typeface="Lato"/>
                <a:ea typeface="Lato"/>
                <a:cs typeface="Lato"/>
                <a:sym typeface="Lato"/>
              </a:rPr>
              <a:t>Research and Market Exploration : - </a:t>
            </a:r>
            <a:r>
              <a:rPr lang="en">
                <a:solidFill>
                  <a:srgbClr val="4B4B4B"/>
                </a:solidFill>
                <a:latin typeface="Lato"/>
                <a:ea typeface="Lato"/>
                <a:cs typeface="Lato"/>
                <a:sym typeface="Lato"/>
              </a:rPr>
              <a:t>Successfully researched on various research papers related to the technology on Robot Vacuum Cleaner. Also went through different available products in the current market.</a:t>
            </a:r>
            <a:endParaRPr>
              <a:solidFill>
                <a:srgbClr val="4B4B4B"/>
              </a:solidFill>
              <a:latin typeface="Lato"/>
              <a:ea typeface="Lato"/>
              <a:cs typeface="Lato"/>
              <a:sym typeface="Lato"/>
            </a:endParaRPr>
          </a:p>
          <a:p>
            <a:pPr indent="0" lvl="0" marL="0" rtl="0" algn="l">
              <a:spcBef>
                <a:spcPts val="0"/>
              </a:spcBef>
              <a:spcAft>
                <a:spcPts val="0"/>
              </a:spcAft>
              <a:buNone/>
            </a:pPr>
            <a:r>
              <a:t/>
            </a:r>
            <a:endParaRPr>
              <a:solidFill>
                <a:srgbClr val="4B4B4B"/>
              </a:solidFill>
              <a:latin typeface="Lato"/>
              <a:ea typeface="Lato"/>
              <a:cs typeface="Lato"/>
              <a:sym typeface="Lato"/>
            </a:endParaRPr>
          </a:p>
          <a:p>
            <a:pPr indent="-317500" lvl="0" marL="457200" rtl="0" algn="l">
              <a:spcBef>
                <a:spcPts val="0"/>
              </a:spcBef>
              <a:spcAft>
                <a:spcPts val="0"/>
              </a:spcAft>
              <a:buClr>
                <a:srgbClr val="4B4B4B"/>
              </a:buClr>
              <a:buSzPts val="1400"/>
              <a:buFont typeface="Lato"/>
              <a:buChar char="●"/>
            </a:pPr>
            <a:r>
              <a:rPr b="1" lang="en">
                <a:solidFill>
                  <a:srgbClr val="4B4B4B"/>
                </a:solidFill>
                <a:latin typeface="Lato"/>
                <a:ea typeface="Lato"/>
                <a:cs typeface="Lato"/>
                <a:sym typeface="Lato"/>
              </a:rPr>
              <a:t>Features Proposed:- </a:t>
            </a:r>
            <a:r>
              <a:rPr lang="en">
                <a:solidFill>
                  <a:srgbClr val="4B4B4B"/>
                </a:solidFill>
                <a:latin typeface="Lato"/>
                <a:ea typeface="Lato"/>
                <a:cs typeface="Lato"/>
                <a:sym typeface="Lato"/>
              </a:rPr>
              <a:t>Carefully proposed different features whose applications were of more useful and feasible for us to implement.</a:t>
            </a:r>
            <a:endParaRPr>
              <a:solidFill>
                <a:srgbClr val="4B4B4B"/>
              </a:solidFill>
              <a:latin typeface="Lato"/>
              <a:ea typeface="Lato"/>
              <a:cs typeface="Lato"/>
              <a:sym typeface="Lato"/>
            </a:endParaRPr>
          </a:p>
          <a:p>
            <a:pPr indent="0" lvl="0" marL="0" rtl="0" algn="l">
              <a:spcBef>
                <a:spcPts val="0"/>
              </a:spcBef>
              <a:spcAft>
                <a:spcPts val="0"/>
              </a:spcAft>
              <a:buNone/>
            </a:pPr>
            <a:r>
              <a:t/>
            </a:r>
            <a:endParaRPr>
              <a:solidFill>
                <a:srgbClr val="4B4B4B"/>
              </a:solidFill>
              <a:latin typeface="Lato"/>
              <a:ea typeface="Lato"/>
              <a:cs typeface="Lato"/>
              <a:sym typeface="Lato"/>
            </a:endParaRPr>
          </a:p>
          <a:p>
            <a:pPr indent="-317500" lvl="0" marL="457200" rtl="0" algn="l">
              <a:spcBef>
                <a:spcPts val="0"/>
              </a:spcBef>
              <a:spcAft>
                <a:spcPts val="0"/>
              </a:spcAft>
              <a:buClr>
                <a:srgbClr val="4B4B4B"/>
              </a:buClr>
              <a:buSzPts val="1400"/>
              <a:buFont typeface="Lato"/>
              <a:buChar char="●"/>
            </a:pPr>
            <a:r>
              <a:rPr b="1" lang="en">
                <a:solidFill>
                  <a:srgbClr val="4B4B4B"/>
                </a:solidFill>
                <a:latin typeface="Lato"/>
                <a:ea typeface="Lato"/>
                <a:cs typeface="Lato"/>
                <a:sym typeface="Lato"/>
              </a:rPr>
              <a:t>Component Selection:- </a:t>
            </a:r>
            <a:r>
              <a:rPr lang="en">
                <a:solidFill>
                  <a:srgbClr val="4B4B4B"/>
                </a:solidFill>
                <a:latin typeface="Lato"/>
                <a:ea typeface="Lato"/>
                <a:cs typeface="Lato"/>
                <a:sym typeface="Lato"/>
              </a:rPr>
              <a:t>Carefully selected the components which could work efficiently at the same time be feasible. </a:t>
            </a:r>
            <a:endParaRPr>
              <a:solidFill>
                <a:srgbClr val="4B4B4B"/>
              </a:solidFill>
              <a:latin typeface="Lato"/>
              <a:ea typeface="Lato"/>
              <a:cs typeface="Lato"/>
              <a:sym typeface="Lato"/>
            </a:endParaRPr>
          </a:p>
          <a:p>
            <a:pPr indent="0" lvl="0" marL="0" rtl="0" algn="l">
              <a:spcBef>
                <a:spcPts val="0"/>
              </a:spcBef>
              <a:spcAft>
                <a:spcPts val="0"/>
              </a:spcAft>
              <a:buNone/>
            </a:pPr>
            <a:r>
              <a:t/>
            </a:r>
            <a:endParaRPr>
              <a:solidFill>
                <a:srgbClr val="4B4B4B"/>
              </a:solidFill>
              <a:latin typeface="Lato"/>
              <a:ea typeface="Lato"/>
              <a:cs typeface="Lato"/>
              <a:sym typeface="Lato"/>
            </a:endParaRPr>
          </a:p>
          <a:p>
            <a:pPr indent="-317500" lvl="0" marL="457200" rtl="0" algn="l">
              <a:spcBef>
                <a:spcPts val="0"/>
              </a:spcBef>
              <a:spcAft>
                <a:spcPts val="0"/>
              </a:spcAft>
              <a:buClr>
                <a:srgbClr val="4B4B4B"/>
              </a:buClr>
              <a:buSzPts val="1400"/>
              <a:buFont typeface="Lato"/>
              <a:buChar char="●"/>
            </a:pPr>
            <a:r>
              <a:rPr b="1" lang="en">
                <a:solidFill>
                  <a:srgbClr val="4B4B4B"/>
                </a:solidFill>
                <a:latin typeface="Lato"/>
                <a:ea typeface="Lato"/>
                <a:cs typeface="Lato"/>
                <a:sym typeface="Lato"/>
              </a:rPr>
              <a:t>Physical Model:- </a:t>
            </a:r>
            <a:r>
              <a:rPr lang="en">
                <a:solidFill>
                  <a:srgbClr val="4B4B4B"/>
                </a:solidFill>
                <a:latin typeface="Lato"/>
                <a:ea typeface="Lato"/>
                <a:cs typeface="Lato"/>
                <a:sym typeface="Lato"/>
              </a:rPr>
              <a:t>Showcased the tentative model (in 3D), required components and calculations required. </a:t>
            </a:r>
            <a:endParaRPr>
              <a:solidFill>
                <a:srgbClr val="4B4B4B"/>
              </a:solidFill>
              <a:latin typeface="Lato"/>
              <a:ea typeface="Lato"/>
              <a:cs typeface="Lato"/>
              <a:sym typeface="Lato"/>
            </a:endParaRPr>
          </a:p>
          <a:p>
            <a:pPr indent="0" lvl="0" marL="0" rtl="0" algn="l">
              <a:spcBef>
                <a:spcPts val="0"/>
              </a:spcBef>
              <a:spcAft>
                <a:spcPts val="0"/>
              </a:spcAft>
              <a:buNone/>
            </a:pPr>
            <a:r>
              <a:t/>
            </a:r>
            <a:endParaRPr>
              <a:solidFill>
                <a:srgbClr val="4B4B4B"/>
              </a:solidFill>
              <a:latin typeface="Lato"/>
              <a:ea typeface="Lato"/>
              <a:cs typeface="Lato"/>
              <a:sym typeface="Lato"/>
            </a:endParaRPr>
          </a:p>
          <a:p>
            <a:pPr indent="-317500" lvl="0" marL="457200" rtl="0" algn="l">
              <a:spcBef>
                <a:spcPts val="0"/>
              </a:spcBef>
              <a:spcAft>
                <a:spcPts val="0"/>
              </a:spcAft>
              <a:buClr>
                <a:srgbClr val="4B4B4B"/>
              </a:buClr>
              <a:buSzPts val="1400"/>
              <a:buFont typeface="Lato"/>
              <a:buChar char="●"/>
            </a:pPr>
            <a:r>
              <a:rPr b="1" lang="en">
                <a:solidFill>
                  <a:srgbClr val="4B4B4B"/>
                </a:solidFill>
                <a:latin typeface="Lato"/>
                <a:ea typeface="Lato"/>
                <a:cs typeface="Lato"/>
                <a:sym typeface="Lato"/>
              </a:rPr>
              <a:t>Schematics:</a:t>
            </a:r>
            <a:r>
              <a:rPr lang="en">
                <a:solidFill>
                  <a:srgbClr val="4B4B4B"/>
                </a:solidFill>
                <a:latin typeface="Lato"/>
                <a:ea typeface="Lato"/>
                <a:cs typeface="Lato"/>
                <a:sym typeface="Lato"/>
              </a:rPr>
              <a:t>- Shown the initial schematics where all the components where connected with each other and the connections were shown.</a:t>
            </a:r>
            <a:endParaRPr>
              <a:solidFill>
                <a:srgbClr val="4B4B4B"/>
              </a:solidFill>
              <a:latin typeface="Lato"/>
              <a:ea typeface="Lato"/>
              <a:cs typeface="Lato"/>
              <a:sym typeface="Lato"/>
            </a:endParaRPr>
          </a:p>
        </p:txBody>
      </p:sp>
      <p:sp>
        <p:nvSpPr>
          <p:cNvPr id="159" name="Google Shape;159;p20"/>
          <p:cNvSpPr txBox="1"/>
          <p:nvPr/>
        </p:nvSpPr>
        <p:spPr>
          <a:xfrm>
            <a:off x="503650" y="534950"/>
            <a:ext cx="6229500" cy="6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00">
                <a:solidFill>
                  <a:schemeClr val="dk2"/>
                </a:solidFill>
                <a:latin typeface="Raleway"/>
                <a:ea typeface="Raleway"/>
                <a:cs typeface="Raleway"/>
                <a:sym typeface="Raleway"/>
              </a:rPr>
              <a:t>Progress of Milestone 1</a:t>
            </a:r>
            <a:endParaRPr b="1" sz="2800">
              <a:solidFill>
                <a:schemeClr val="dk2"/>
              </a:solidFill>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graphicFrame>
        <p:nvGraphicFramePr>
          <p:cNvPr id="164" name="Google Shape;164;p21"/>
          <p:cNvGraphicFramePr/>
          <p:nvPr/>
        </p:nvGraphicFramePr>
        <p:xfrm>
          <a:off x="727800" y="720000"/>
          <a:ext cx="3000000" cy="3000000"/>
        </p:xfrm>
        <a:graphic>
          <a:graphicData uri="http://schemas.openxmlformats.org/drawingml/2006/table">
            <a:tbl>
              <a:tblPr>
                <a:noFill/>
                <a:tableStyleId>{02B86C3A-6DA6-4F34-B6BF-216AD7F44F7C}</a:tableStyleId>
              </a:tblPr>
              <a:tblGrid>
                <a:gridCol w="3640475"/>
                <a:gridCol w="4047925"/>
              </a:tblGrid>
              <a:tr h="372900">
                <a:tc>
                  <a:txBody>
                    <a:bodyPr/>
                    <a:lstStyle/>
                    <a:p>
                      <a:pPr indent="0" lvl="0" marL="0" rtl="0" algn="l">
                        <a:spcBef>
                          <a:spcPts val="0"/>
                        </a:spcBef>
                        <a:spcAft>
                          <a:spcPts val="0"/>
                        </a:spcAft>
                        <a:buNone/>
                      </a:pPr>
                      <a:r>
                        <a:rPr b="1" lang="en">
                          <a:solidFill>
                            <a:schemeClr val="dk1"/>
                          </a:solidFill>
                        </a:rPr>
                        <a:t>Feedback </a:t>
                      </a:r>
                      <a:endParaRPr b="1">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dk1"/>
                          </a:solidFill>
                        </a:rPr>
                        <a:t>Action Taken</a:t>
                      </a:r>
                      <a:endParaRPr b="1">
                        <a:solidFill>
                          <a:schemeClr val="dk1"/>
                        </a:solidFill>
                      </a:endParaRPr>
                    </a:p>
                  </a:txBody>
                  <a:tcPr marT="91425" marB="91425" marR="91425" marL="91425">
                    <a:lnL cap="flat" cmpd="sng" w="9525">
                      <a:solidFill>
                        <a:srgbClr val="9E9E9E"/>
                      </a:solidFill>
                      <a:prstDash val="solid"/>
                      <a:round/>
                      <a:headEnd len="sm" w="sm" type="none"/>
                      <a:tailEnd len="sm" w="sm" type="none"/>
                    </a:lnL>
                  </a:tcPr>
                </a:tc>
              </a:tr>
              <a:tr h="828900">
                <a:tc>
                  <a:txBody>
                    <a:bodyPr/>
                    <a:lstStyle/>
                    <a:p>
                      <a:pPr indent="0" lvl="0" marL="0" rtl="0" algn="l">
                        <a:spcBef>
                          <a:spcPts val="0"/>
                        </a:spcBef>
                        <a:spcAft>
                          <a:spcPts val="0"/>
                        </a:spcAft>
                        <a:buNone/>
                      </a:pPr>
                      <a:r>
                        <a:rPr lang="en"/>
                        <a:t>1.Concern over use of STM32.  Recommended to test on both (Rpi and STM32) and then select.  </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
                        <a:t>Following the advice we tested our wifi interfacing and other controls on both, and found Raspberry Pi to be more convenient. Thus we chose Rpico.</a:t>
                      </a:r>
                      <a:endParaRPr/>
                    </a:p>
                  </a:txBody>
                  <a:tcPr marT="91425" marB="91425" marR="91425" marL="91425"/>
                </a:tc>
              </a:tr>
              <a:tr h="828900">
                <a:tc>
                  <a:txBody>
                    <a:bodyPr/>
                    <a:lstStyle/>
                    <a:p>
                      <a:pPr indent="0" lvl="0" marL="0" rtl="0" algn="l">
                        <a:spcBef>
                          <a:spcPts val="0"/>
                        </a:spcBef>
                        <a:spcAft>
                          <a:spcPts val="0"/>
                        </a:spcAft>
                        <a:buNone/>
                      </a:pPr>
                      <a:r>
                        <a:rPr lang="en"/>
                        <a:t>2.Mass Balance problem</a:t>
                      </a:r>
                      <a:endParaRPr sz="1100"/>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We have designed the model and placed the required components considering that COG of body remains little ahead of Centre.</a:t>
                      </a:r>
                      <a:endParaRPr/>
                    </a:p>
                  </a:txBody>
                  <a:tcPr marT="91425" marB="91425" marR="91425" marL="91425"/>
                </a:tc>
              </a:tr>
              <a:tr h="1043800">
                <a:tc>
                  <a:txBody>
                    <a:bodyPr/>
                    <a:lstStyle/>
                    <a:p>
                      <a:pPr indent="0" lvl="0" marL="0" rtl="0" algn="l">
                        <a:spcBef>
                          <a:spcPts val="0"/>
                        </a:spcBef>
                        <a:spcAft>
                          <a:spcPts val="0"/>
                        </a:spcAft>
                        <a:buNone/>
                      </a:pPr>
                      <a:r>
                        <a:rPr lang="en"/>
                        <a:t>3.Concern on App Development</a:t>
                      </a:r>
                      <a:endParaRPr/>
                    </a:p>
                  </a:txBody>
                  <a:tcPr marT="91425" marB="91425" marR="91425" marL="91425"/>
                </a:tc>
                <a:tc>
                  <a:txBody>
                    <a:bodyPr/>
                    <a:lstStyle/>
                    <a:p>
                      <a:pPr indent="0" lvl="0" marL="0" rtl="0" algn="l">
                        <a:spcBef>
                          <a:spcPts val="0"/>
                        </a:spcBef>
                        <a:spcAft>
                          <a:spcPts val="0"/>
                        </a:spcAft>
                        <a:buNone/>
                      </a:pPr>
                      <a:r>
                        <a:rPr lang="en"/>
                        <a:t>We have actively work on it and ready with our basic app interface. Successfully implemented the wifi-communication over the App on Rpi pico.</a:t>
                      </a:r>
                      <a:endParaRPr/>
                    </a:p>
                  </a:txBody>
                  <a:tcPr marT="91425" marB="91425" marR="91425" marL="91425"/>
                </a:tc>
              </a:tr>
              <a:tr h="1043800">
                <a:tc>
                  <a:txBody>
                    <a:bodyPr/>
                    <a:lstStyle/>
                    <a:p>
                      <a:pPr indent="0" lvl="0" marL="0" rtl="0" algn="l">
                        <a:spcBef>
                          <a:spcPts val="0"/>
                        </a:spcBef>
                        <a:spcAft>
                          <a:spcPts val="0"/>
                        </a:spcAft>
                        <a:buNone/>
                      </a:pPr>
                      <a:r>
                        <a:rPr lang="en"/>
                        <a:t>4. Mass changing issue (mass changing       wrt to time due to water tank).</a:t>
                      </a:r>
                      <a:endParaRPr/>
                    </a:p>
                  </a:txBody>
                  <a:tcPr marT="91425" marB="91425" marR="91425" marL="91425"/>
                </a:tc>
                <a:tc>
                  <a:txBody>
                    <a:bodyPr/>
                    <a:lstStyle/>
                    <a:p>
                      <a:pPr indent="0" lvl="0" marL="0" rtl="0" algn="l">
                        <a:spcBef>
                          <a:spcPts val="0"/>
                        </a:spcBef>
                        <a:spcAft>
                          <a:spcPts val="0"/>
                        </a:spcAft>
                        <a:buNone/>
                      </a:pPr>
                      <a:r>
                        <a:rPr lang="en"/>
                        <a:t>We wish to first observe how it practically affects the motion of System at the time of dummy </a:t>
                      </a:r>
                      <a:r>
                        <a:rPr lang="en"/>
                        <a:t>prototype</a:t>
                      </a:r>
                      <a:r>
                        <a:rPr lang="en"/>
                        <a:t> testing. According to observations, we will try to </a:t>
                      </a:r>
                      <a:r>
                        <a:rPr lang="en"/>
                        <a:t>modify</a:t>
                      </a:r>
                      <a:r>
                        <a:rPr lang="en"/>
                        <a:t> the algorithm. </a:t>
                      </a:r>
                      <a:endParaRPr/>
                    </a:p>
                  </a:txBody>
                  <a:tcPr marT="91425" marB="91425" marR="91425" marL="91425"/>
                </a:tc>
              </a:tr>
            </a:tbl>
          </a:graphicData>
        </a:graphic>
      </p:graphicFrame>
      <p:sp>
        <p:nvSpPr>
          <p:cNvPr id="165" name="Google Shape;165;p21"/>
          <p:cNvSpPr txBox="1"/>
          <p:nvPr>
            <p:ph idx="4294967295" type="title"/>
          </p:nvPr>
        </p:nvSpPr>
        <p:spPr>
          <a:xfrm>
            <a:off x="633925" y="0"/>
            <a:ext cx="7688400" cy="66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Feedback Received and Actions Taken</a:t>
            </a:r>
            <a:r>
              <a:rPr lang="en">
                <a:solidFill>
                  <a:srgbClr val="374151"/>
                </a:solidFill>
              </a:rPr>
              <a:t> </a:t>
            </a:r>
            <a:endParaRPr>
              <a:solidFill>
                <a:srgbClr val="37415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Progress so far </a:t>
            </a:r>
            <a:endParaRPr/>
          </a:p>
          <a:p>
            <a:pPr indent="0" lvl="0" marL="0" rtl="0" algn="l">
              <a:spcBef>
                <a:spcPts val="0"/>
              </a:spcBef>
              <a:spcAft>
                <a:spcPts val="0"/>
              </a:spcAft>
              <a:buNone/>
            </a:pPr>
            <a:r>
              <a:rPr lang="en"/>
              <a:t>Milestone 2</a:t>
            </a:r>
            <a:endParaRPr/>
          </a:p>
        </p:txBody>
      </p:sp>
      <p:sp>
        <p:nvSpPr>
          <p:cNvPr id="171" name="Google Shape;171;p22"/>
          <p:cNvSpPr txBox="1"/>
          <p:nvPr>
            <p:ph idx="2" type="body"/>
          </p:nvPr>
        </p:nvSpPr>
        <p:spPr>
          <a:xfrm>
            <a:off x="4990275" y="837825"/>
            <a:ext cx="3864600" cy="365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600"/>
          </a:p>
          <a:p>
            <a:pPr indent="-330200" lvl="0" marL="457200" rtl="0" algn="l">
              <a:spcBef>
                <a:spcPts val="1600"/>
              </a:spcBef>
              <a:spcAft>
                <a:spcPts val="0"/>
              </a:spcAft>
              <a:buSzPts val="1600"/>
              <a:buAutoNum type="arabicPeriod"/>
            </a:pPr>
            <a:r>
              <a:rPr lang="en" sz="1600"/>
              <a:t>Constructed Complete 3D Model on Fusion 360 with proper dimensions (fit with components).</a:t>
            </a:r>
            <a:endParaRPr sz="1600"/>
          </a:p>
          <a:p>
            <a:pPr indent="-330200" lvl="0" marL="457200" rtl="0" algn="l">
              <a:spcBef>
                <a:spcPts val="0"/>
              </a:spcBef>
              <a:spcAft>
                <a:spcPts val="0"/>
              </a:spcAft>
              <a:buSzPts val="1600"/>
              <a:buAutoNum type="arabicPeriod"/>
            </a:pPr>
            <a:r>
              <a:rPr lang="en" sz="1600"/>
              <a:t>Developed User Interface (UI) </a:t>
            </a:r>
            <a:r>
              <a:rPr lang="en" sz="1600"/>
              <a:t>using</a:t>
            </a:r>
            <a:r>
              <a:rPr lang="en" sz="1600"/>
              <a:t> Flutter.</a:t>
            </a:r>
            <a:endParaRPr sz="1600"/>
          </a:p>
          <a:p>
            <a:pPr indent="-330200" lvl="0" marL="457200" rtl="0" algn="l">
              <a:spcBef>
                <a:spcPts val="0"/>
              </a:spcBef>
              <a:spcAft>
                <a:spcPts val="0"/>
              </a:spcAft>
              <a:buSzPts val="1600"/>
              <a:buAutoNum type="arabicPeriod"/>
            </a:pPr>
            <a:r>
              <a:rPr lang="en" sz="1600"/>
              <a:t>Tested</a:t>
            </a:r>
            <a:r>
              <a:rPr lang="en" sz="1600"/>
              <a:t> Wifi-Integration from App to Raspberry Pi Pico</a:t>
            </a:r>
            <a:endParaRPr sz="1600"/>
          </a:p>
          <a:p>
            <a:pPr indent="-330200" lvl="0" marL="457200" rtl="0" algn="l">
              <a:spcBef>
                <a:spcPts val="0"/>
              </a:spcBef>
              <a:spcAft>
                <a:spcPts val="0"/>
              </a:spcAft>
              <a:buSzPts val="1600"/>
              <a:buAutoNum type="arabicPeriod"/>
            </a:pPr>
            <a:r>
              <a:rPr lang="en" sz="1600"/>
              <a:t>Developing Algorithms for Path Planning and Object Avoidance.</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3"/>
          <p:cNvSpPr txBox="1"/>
          <p:nvPr/>
        </p:nvSpPr>
        <p:spPr>
          <a:xfrm>
            <a:off x="6914075" y="657650"/>
            <a:ext cx="22299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700">
                <a:solidFill>
                  <a:schemeClr val="lt1"/>
                </a:solidFill>
                <a:latin typeface="Lato"/>
                <a:ea typeface="Lato"/>
                <a:cs typeface="Lato"/>
                <a:sym typeface="Lato"/>
              </a:rPr>
              <a:t>FlowChart</a:t>
            </a:r>
            <a:endParaRPr b="1" sz="3200">
              <a:solidFill>
                <a:schemeClr val="lt1"/>
              </a:solidFill>
              <a:latin typeface="Lato"/>
              <a:ea typeface="Lato"/>
              <a:cs typeface="Lato"/>
              <a:sym typeface="Lato"/>
            </a:endParaRPr>
          </a:p>
        </p:txBody>
      </p:sp>
      <p:pic>
        <p:nvPicPr>
          <p:cNvPr id="177" name="Google Shape;177;p23"/>
          <p:cNvPicPr preferRelativeResize="0"/>
          <p:nvPr/>
        </p:nvPicPr>
        <p:blipFill>
          <a:blip r:embed="rId3">
            <a:alphaModFix/>
          </a:blip>
          <a:stretch>
            <a:fillRect/>
          </a:stretch>
        </p:blipFill>
        <p:spPr>
          <a:xfrm>
            <a:off x="0" y="0"/>
            <a:ext cx="6782749" cy="5143499"/>
          </a:xfrm>
          <a:prstGeom prst="rect">
            <a:avLst/>
          </a:prstGeom>
          <a:noFill/>
          <a:ln>
            <a:noFill/>
          </a:ln>
        </p:spPr>
      </p:pic>
      <p:sp>
        <p:nvSpPr>
          <p:cNvPr id="178" name="Google Shape;178;p23"/>
          <p:cNvSpPr/>
          <p:nvPr/>
        </p:nvSpPr>
        <p:spPr>
          <a:xfrm>
            <a:off x="70675" y="2173150"/>
            <a:ext cx="6641400" cy="99900"/>
          </a:xfrm>
          <a:prstGeom prst="lef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79" name="Google Shape;179;p23"/>
          <p:cNvCxnSpPr/>
          <p:nvPr/>
        </p:nvCxnSpPr>
        <p:spPr>
          <a:xfrm rot="10800000">
            <a:off x="668050" y="2390300"/>
            <a:ext cx="0" cy="522000"/>
          </a:xfrm>
          <a:prstGeom prst="straightConnector1">
            <a:avLst/>
          </a:prstGeom>
          <a:noFill/>
          <a:ln cap="flat" cmpd="sng" w="9525">
            <a:solidFill>
              <a:srgbClr val="FF0000"/>
            </a:solidFill>
            <a:prstDash val="solid"/>
            <a:round/>
            <a:headEnd len="med" w="med" type="none"/>
            <a:tailEnd len="med" w="med" type="triangle"/>
          </a:ln>
        </p:spPr>
      </p:cxnSp>
      <p:sp>
        <p:nvSpPr>
          <p:cNvPr id="180" name="Google Shape;180;p23"/>
          <p:cNvSpPr txBox="1"/>
          <p:nvPr/>
        </p:nvSpPr>
        <p:spPr>
          <a:xfrm>
            <a:off x="146150" y="2912300"/>
            <a:ext cx="1174500" cy="41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rgbClr val="FF0000"/>
                </a:solidFill>
                <a:latin typeface="Lato"/>
                <a:ea typeface="Lato"/>
                <a:cs typeface="Lato"/>
                <a:sym typeface="Lato"/>
              </a:rPr>
              <a:t>We are here</a:t>
            </a:r>
            <a:endParaRPr b="1" sz="1300">
              <a:solidFill>
                <a:srgbClr val="FF0000"/>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4"/>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3D Model </a:t>
            </a:r>
            <a:endParaRPr/>
          </a:p>
        </p:txBody>
      </p:sp>
      <p:sp>
        <p:nvSpPr>
          <p:cNvPr id="186" name="Google Shape;186;p24"/>
          <p:cNvSpPr txBox="1"/>
          <p:nvPr>
            <p:ph idx="2" type="body"/>
          </p:nvPr>
        </p:nvSpPr>
        <p:spPr>
          <a:xfrm>
            <a:off x="4902750" y="1352625"/>
            <a:ext cx="3873900" cy="30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Important Dimension:</a:t>
            </a:r>
            <a:endParaRPr b="1"/>
          </a:p>
          <a:p>
            <a:pPr indent="0" lvl="0" marL="0" rtl="0" algn="l">
              <a:lnSpc>
                <a:spcPct val="100000"/>
              </a:lnSpc>
              <a:spcBef>
                <a:spcPts val="1600"/>
              </a:spcBef>
              <a:spcAft>
                <a:spcPts val="0"/>
              </a:spcAft>
              <a:buNone/>
            </a:pPr>
            <a:r>
              <a:rPr lang="en"/>
              <a:t>Diameter of Body - 300mm</a:t>
            </a:r>
            <a:endParaRPr/>
          </a:p>
          <a:p>
            <a:pPr indent="0" lvl="0" marL="0" rtl="0" algn="l">
              <a:lnSpc>
                <a:spcPct val="100000"/>
              </a:lnSpc>
              <a:spcBef>
                <a:spcPts val="500"/>
              </a:spcBef>
              <a:spcAft>
                <a:spcPts val="0"/>
              </a:spcAft>
              <a:buNone/>
            </a:pPr>
            <a:r>
              <a:rPr lang="en"/>
              <a:t>Height of Body - 70mm</a:t>
            </a:r>
            <a:endParaRPr/>
          </a:p>
          <a:p>
            <a:pPr indent="0" lvl="0" marL="0" rtl="0" algn="l">
              <a:lnSpc>
                <a:spcPct val="100000"/>
              </a:lnSpc>
              <a:spcBef>
                <a:spcPts val="500"/>
              </a:spcBef>
              <a:spcAft>
                <a:spcPts val="0"/>
              </a:spcAft>
              <a:buNone/>
            </a:pPr>
            <a:r>
              <a:rPr lang="en"/>
              <a:t>Dimension of Dustbin -  150mm x 50mm x 60mm </a:t>
            </a:r>
            <a:r>
              <a:rPr b="1" lang="en"/>
              <a:t>(450ml)</a:t>
            </a:r>
            <a:endParaRPr b="1"/>
          </a:p>
          <a:p>
            <a:pPr indent="0" lvl="0" marL="0" rtl="0" algn="l">
              <a:lnSpc>
                <a:spcPct val="100000"/>
              </a:lnSpc>
              <a:spcBef>
                <a:spcPts val="500"/>
              </a:spcBef>
              <a:spcAft>
                <a:spcPts val="0"/>
              </a:spcAft>
              <a:buNone/>
            </a:pPr>
            <a:r>
              <a:rPr lang="en"/>
              <a:t>Dimension of Water Tank:- 120mm x 50mm x 50mm </a:t>
            </a:r>
            <a:r>
              <a:rPr b="1" lang="en"/>
              <a:t>(300ml)</a:t>
            </a:r>
            <a:endParaRPr b="1"/>
          </a:p>
          <a:p>
            <a:pPr indent="0" lvl="0" marL="0" rtl="0" algn="l">
              <a:lnSpc>
                <a:spcPct val="100000"/>
              </a:lnSpc>
              <a:spcBef>
                <a:spcPts val="500"/>
              </a:spcBef>
              <a:spcAft>
                <a:spcPts val="0"/>
              </a:spcAft>
              <a:buNone/>
            </a:pPr>
            <a:r>
              <a:rPr lang="en"/>
              <a:t>Degrees btw Sensors:-</a:t>
            </a:r>
            <a:r>
              <a:rPr b="1" lang="en"/>
              <a:t> 45deg</a:t>
            </a:r>
            <a:endParaRPr b="1"/>
          </a:p>
          <a:p>
            <a:pPr indent="0" lvl="0" marL="0" rtl="0" algn="l">
              <a:lnSpc>
                <a:spcPct val="100000"/>
              </a:lnSpc>
              <a:spcBef>
                <a:spcPts val="500"/>
              </a:spcBef>
              <a:spcAft>
                <a:spcPts val="0"/>
              </a:spcAft>
              <a:buNone/>
            </a:pPr>
            <a:r>
              <a:rPr lang="en"/>
              <a:t>Expected Weight (at Full Water and Dust Tank):- </a:t>
            </a:r>
            <a:r>
              <a:rPr b="1" lang="en"/>
              <a:t>Around</a:t>
            </a:r>
            <a:r>
              <a:rPr b="1" lang="en"/>
              <a:t> 5Kg</a:t>
            </a:r>
            <a:endParaRPr b="1"/>
          </a:p>
          <a:p>
            <a:pPr indent="0" lvl="0" marL="0" rtl="0" algn="l">
              <a:lnSpc>
                <a:spcPct val="100000"/>
              </a:lnSpc>
              <a:spcBef>
                <a:spcPts val="500"/>
              </a:spcBef>
              <a:spcAft>
                <a:spcPts val="5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5"/>
          <p:cNvSpPr txBox="1"/>
          <p:nvPr>
            <p:ph type="title"/>
          </p:nvPr>
        </p:nvSpPr>
        <p:spPr>
          <a:xfrm>
            <a:off x="727800" y="530375"/>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3D Model </a:t>
            </a:r>
            <a:endParaRPr/>
          </a:p>
        </p:txBody>
      </p:sp>
      <p:pic>
        <p:nvPicPr>
          <p:cNvPr id="192" name="Google Shape;192;p25"/>
          <p:cNvPicPr preferRelativeResize="0"/>
          <p:nvPr/>
        </p:nvPicPr>
        <p:blipFill>
          <a:blip r:embed="rId3">
            <a:alphaModFix/>
          </a:blip>
          <a:stretch>
            <a:fillRect/>
          </a:stretch>
        </p:blipFill>
        <p:spPr>
          <a:xfrm>
            <a:off x="863700" y="1109350"/>
            <a:ext cx="6658455" cy="3773125"/>
          </a:xfrm>
          <a:prstGeom prst="rect">
            <a:avLst/>
          </a:prstGeom>
          <a:noFill/>
          <a:ln>
            <a:noFill/>
          </a:ln>
        </p:spPr>
      </p:pic>
      <p:sp>
        <p:nvSpPr>
          <p:cNvPr id="193" name="Google Shape;193;p25"/>
          <p:cNvSpPr/>
          <p:nvPr/>
        </p:nvSpPr>
        <p:spPr>
          <a:xfrm rot="5400000">
            <a:off x="8156875" y="3797425"/>
            <a:ext cx="1046700" cy="153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94" name="Google Shape;194;p25"/>
          <p:cNvSpPr txBox="1"/>
          <p:nvPr/>
        </p:nvSpPr>
        <p:spPr>
          <a:xfrm>
            <a:off x="8416200" y="4397425"/>
            <a:ext cx="722400" cy="24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Front</a:t>
            </a:r>
            <a:endParaRPr sz="1300">
              <a:solidFill>
                <a:schemeClr val="accent1"/>
              </a:solidFill>
              <a:latin typeface="Lato"/>
              <a:ea typeface="Lato"/>
              <a:cs typeface="Lato"/>
              <a:sym typeface="Lato"/>
            </a:endParaRPr>
          </a:p>
        </p:txBody>
      </p:sp>
      <p:sp>
        <p:nvSpPr>
          <p:cNvPr id="195" name="Google Shape;195;p25"/>
          <p:cNvSpPr/>
          <p:nvPr/>
        </p:nvSpPr>
        <p:spPr>
          <a:xfrm>
            <a:off x="7006950" y="1345225"/>
            <a:ext cx="722400" cy="153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96" name="Google Shape;196;p25"/>
          <p:cNvSpPr txBox="1"/>
          <p:nvPr/>
        </p:nvSpPr>
        <p:spPr>
          <a:xfrm>
            <a:off x="7659000" y="1235725"/>
            <a:ext cx="757200" cy="37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Top Lid</a:t>
            </a:r>
            <a:endParaRPr sz="1300">
              <a:solidFill>
                <a:schemeClr val="accent1"/>
              </a:solidFill>
              <a:latin typeface="Lato"/>
              <a:ea typeface="Lato"/>
              <a:cs typeface="Lato"/>
              <a:sym typeface="Lato"/>
            </a:endParaRPr>
          </a:p>
        </p:txBody>
      </p:sp>
      <p:sp>
        <p:nvSpPr>
          <p:cNvPr id="197" name="Google Shape;197;p25"/>
          <p:cNvSpPr/>
          <p:nvPr/>
        </p:nvSpPr>
        <p:spPr>
          <a:xfrm>
            <a:off x="3427575" y="1300650"/>
            <a:ext cx="722400" cy="153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98" name="Google Shape;198;p25"/>
          <p:cNvSpPr txBox="1"/>
          <p:nvPr/>
        </p:nvSpPr>
        <p:spPr>
          <a:xfrm>
            <a:off x="4149975" y="1169275"/>
            <a:ext cx="1061400" cy="24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Main Body</a:t>
            </a:r>
            <a:endParaRPr sz="1300">
              <a:solidFill>
                <a:schemeClr val="accent1"/>
              </a:solidFill>
              <a:latin typeface="Lato"/>
              <a:ea typeface="Lato"/>
              <a:cs typeface="Lato"/>
              <a:sym typeface="Lato"/>
            </a:endParaRPr>
          </a:p>
        </p:txBody>
      </p:sp>
      <p:sp>
        <p:nvSpPr>
          <p:cNvPr id="199" name="Google Shape;199;p25"/>
          <p:cNvSpPr txBox="1"/>
          <p:nvPr/>
        </p:nvSpPr>
        <p:spPr>
          <a:xfrm>
            <a:off x="727800" y="1169275"/>
            <a:ext cx="722400" cy="15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Blower</a:t>
            </a:r>
            <a:endParaRPr sz="1300">
              <a:solidFill>
                <a:schemeClr val="accent1"/>
              </a:solidFill>
              <a:latin typeface="Lato"/>
              <a:ea typeface="Lato"/>
              <a:cs typeface="Lato"/>
              <a:sym typeface="Lato"/>
            </a:endParaRPr>
          </a:p>
        </p:txBody>
      </p:sp>
      <p:sp>
        <p:nvSpPr>
          <p:cNvPr id="200" name="Google Shape;200;p25"/>
          <p:cNvSpPr txBox="1"/>
          <p:nvPr/>
        </p:nvSpPr>
        <p:spPr>
          <a:xfrm>
            <a:off x="153200" y="1729100"/>
            <a:ext cx="930300" cy="15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Holes for Mopping</a:t>
            </a:r>
            <a:endParaRPr sz="1300">
              <a:solidFill>
                <a:schemeClr val="accent1"/>
              </a:solidFill>
              <a:latin typeface="Lato"/>
              <a:ea typeface="Lato"/>
              <a:cs typeface="Lato"/>
              <a:sym typeface="Lato"/>
            </a:endParaRPr>
          </a:p>
        </p:txBody>
      </p:sp>
      <p:sp>
        <p:nvSpPr>
          <p:cNvPr id="201" name="Google Shape;201;p25"/>
          <p:cNvSpPr txBox="1"/>
          <p:nvPr/>
        </p:nvSpPr>
        <p:spPr>
          <a:xfrm>
            <a:off x="3863100" y="4629150"/>
            <a:ext cx="930300" cy="37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Water Tank</a:t>
            </a:r>
            <a:endParaRPr sz="1300">
              <a:solidFill>
                <a:schemeClr val="accent1"/>
              </a:solidFill>
              <a:latin typeface="Lato"/>
              <a:ea typeface="Lato"/>
              <a:cs typeface="Lato"/>
              <a:sym typeface="Lato"/>
            </a:endParaRPr>
          </a:p>
        </p:txBody>
      </p:sp>
      <p:sp>
        <p:nvSpPr>
          <p:cNvPr id="202" name="Google Shape;202;p25"/>
          <p:cNvSpPr txBox="1"/>
          <p:nvPr/>
        </p:nvSpPr>
        <p:spPr>
          <a:xfrm>
            <a:off x="0" y="3075775"/>
            <a:ext cx="855000" cy="15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Dus</a:t>
            </a:r>
            <a:r>
              <a:rPr lang="en" sz="1300">
                <a:solidFill>
                  <a:schemeClr val="accent1"/>
                </a:solidFill>
                <a:latin typeface="Lato"/>
                <a:ea typeface="Lato"/>
                <a:cs typeface="Lato"/>
                <a:sym typeface="Lato"/>
              </a:rPr>
              <a:t>tbin</a:t>
            </a:r>
            <a:endParaRPr sz="1300">
              <a:solidFill>
                <a:schemeClr val="accent1"/>
              </a:solidFill>
              <a:latin typeface="Lato"/>
              <a:ea typeface="Lato"/>
              <a:cs typeface="Lato"/>
              <a:sym typeface="Lato"/>
            </a:endParaRPr>
          </a:p>
        </p:txBody>
      </p:sp>
      <p:cxnSp>
        <p:nvCxnSpPr>
          <p:cNvPr id="203" name="Google Shape;203;p25"/>
          <p:cNvCxnSpPr/>
          <p:nvPr/>
        </p:nvCxnSpPr>
        <p:spPr>
          <a:xfrm flipH="1">
            <a:off x="973900" y="4213300"/>
            <a:ext cx="383100" cy="273600"/>
          </a:xfrm>
          <a:prstGeom prst="straightConnector1">
            <a:avLst/>
          </a:prstGeom>
          <a:noFill/>
          <a:ln cap="flat" cmpd="sng" w="9525">
            <a:solidFill>
              <a:schemeClr val="dk2"/>
            </a:solidFill>
            <a:prstDash val="solid"/>
            <a:round/>
            <a:headEnd len="med" w="med" type="none"/>
            <a:tailEnd len="med" w="med" type="triangle"/>
          </a:ln>
        </p:spPr>
      </p:cxnSp>
      <p:sp>
        <p:nvSpPr>
          <p:cNvPr id="204" name="Google Shape;204;p25"/>
          <p:cNvSpPr txBox="1"/>
          <p:nvPr/>
        </p:nvSpPr>
        <p:spPr>
          <a:xfrm>
            <a:off x="361100" y="4213300"/>
            <a:ext cx="722400" cy="15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Sensor</a:t>
            </a:r>
            <a:endParaRPr sz="1300">
              <a:solidFill>
                <a:schemeClr val="accent1"/>
              </a:solidFill>
              <a:latin typeface="Lato"/>
              <a:ea typeface="Lato"/>
              <a:cs typeface="Lato"/>
              <a:sym typeface="Lato"/>
            </a:endParaRPr>
          </a:p>
        </p:txBody>
      </p:sp>
      <p:cxnSp>
        <p:nvCxnSpPr>
          <p:cNvPr id="205" name="Google Shape;205;p25"/>
          <p:cNvCxnSpPr>
            <a:endCxn id="201" idx="1"/>
          </p:cNvCxnSpPr>
          <p:nvPr/>
        </p:nvCxnSpPr>
        <p:spPr>
          <a:xfrm>
            <a:off x="3151800" y="4278900"/>
            <a:ext cx="711300" cy="536400"/>
          </a:xfrm>
          <a:prstGeom prst="straightConnector1">
            <a:avLst/>
          </a:prstGeom>
          <a:noFill/>
          <a:ln cap="flat" cmpd="sng" w="9525">
            <a:solidFill>
              <a:schemeClr val="dk2"/>
            </a:solidFill>
            <a:prstDash val="solid"/>
            <a:round/>
            <a:headEnd len="med" w="med" type="none"/>
            <a:tailEnd len="med" w="med" type="triangle"/>
          </a:ln>
        </p:spPr>
      </p:cxnSp>
      <p:cxnSp>
        <p:nvCxnSpPr>
          <p:cNvPr id="206" name="Google Shape;206;p25"/>
          <p:cNvCxnSpPr/>
          <p:nvPr/>
        </p:nvCxnSpPr>
        <p:spPr>
          <a:xfrm rot="10800000">
            <a:off x="1455550" y="1466325"/>
            <a:ext cx="689400" cy="219000"/>
          </a:xfrm>
          <a:prstGeom prst="straightConnector1">
            <a:avLst/>
          </a:prstGeom>
          <a:noFill/>
          <a:ln cap="flat" cmpd="sng" w="9525">
            <a:solidFill>
              <a:schemeClr val="dk2"/>
            </a:solidFill>
            <a:prstDash val="solid"/>
            <a:round/>
            <a:headEnd len="med" w="med" type="none"/>
            <a:tailEnd len="med" w="med" type="triangle"/>
          </a:ln>
        </p:spPr>
      </p:cxnSp>
      <p:cxnSp>
        <p:nvCxnSpPr>
          <p:cNvPr id="207" name="Google Shape;207;p25"/>
          <p:cNvCxnSpPr/>
          <p:nvPr/>
        </p:nvCxnSpPr>
        <p:spPr>
          <a:xfrm rot="10800000">
            <a:off x="995950" y="2057500"/>
            <a:ext cx="623700" cy="328200"/>
          </a:xfrm>
          <a:prstGeom prst="straightConnector1">
            <a:avLst/>
          </a:prstGeom>
          <a:noFill/>
          <a:ln cap="flat" cmpd="sng" w="9525">
            <a:solidFill>
              <a:schemeClr val="dk2"/>
            </a:solidFill>
            <a:prstDash val="solid"/>
            <a:round/>
            <a:headEnd len="med" w="med" type="none"/>
            <a:tailEnd len="med" w="med" type="triangle"/>
          </a:ln>
        </p:spPr>
      </p:cxnSp>
      <p:cxnSp>
        <p:nvCxnSpPr>
          <p:cNvPr id="208" name="Google Shape;208;p25"/>
          <p:cNvCxnSpPr/>
          <p:nvPr/>
        </p:nvCxnSpPr>
        <p:spPr>
          <a:xfrm flipH="1">
            <a:off x="744100" y="3195525"/>
            <a:ext cx="886500" cy="1860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